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147479248" r:id="rId6"/>
    <p:sldId id="258" r:id="rId7"/>
    <p:sldId id="2147479250" r:id="rId8"/>
    <p:sldId id="2147479246" r:id="rId9"/>
    <p:sldId id="2147479247" r:id="rId10"/>
    <p:sldId id="2147479199" r:id="rId11"/>
    <p:sldId id="2147479190" r:id="rId12"/>
    <p:sldId id="2147479227" r:id="rId13"/>
    <p:sldId id="262" r:id="rId14"/>
    <p:sldId id="2147479243" r:id="rId15"/>
    <p:sldId id="2147479244" r:id="rId16"/>
    <p:sldId id="2147479245" r:id="rId17"/>
    <p:sldId id="2147479249" r:id="rId18"/>
    <p:sldId id="2147479251" r:id="rId19"/>
    <p:sldId id="2147479193" r:id="rId20"/>
    <p:sldId id="2147479252" r:id="rId21"/>
    <p:sldId id="259" r:id="rId22"/>
    <p:sldId id="260" r:id="rId23"/>
  </p:sldIdLst>
  <p:sldSz cx="12192000" cy="6858000"/>
  <p:notesSz cx="6858000" cy="9144000"/>
  <p:custDataLst>
    <p:tags r:id="rId25"/>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DD"/>
    <a:srgbClr val="343A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0" autoAdjust="0"/>
    <p:restoredTop sz="96247" autoAdjust="0"/>
  </p:normalViewPr>
  <p:slideViewPr>
    <p:cSldViewPr snapToGrid="0">
      <p:cViewPr varScale="1">
        <p:scale>
          <a:sx n="111" d="100"/>
          <a:sy n="111" d="100"/>
        </p:scale>
        <p:origin x="924" y="3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3E2F1-3607-4623-A595-9C3E14835470}"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de-DE"/>
        </a:p>
      </dgm:t>
    </dgm:pt>
    <dgm:pt modelId="{E2B51CB5-5FD7-47B2-859B-1F988DC49E3C}">
      <dgm:prSet phldrT="[Text]" custT="1"/>
      <dgm:spPr>
        <a:solidFill>
          <a:schemeClr val="bg1">
            <a:lumMod val="95000"/>
          </a:schemeClr>
        </a:solidFill>
        <a:ln>
          <a:solidFill>
            <a:schemeClr val="bg1">
              <a:lumMod val="50000"/>
            </a:schemeClr>
          </a:solidFill>
        </a:ln>
      </dgm:spPr>
      <dgm:t>
        <a:bodyPr/>
        <a:lstStyle/>
        <a:p>
          <a:pPr algn="ctr">
            <a:buNone/>
          </a:pPr>
          <a:r>
            <a:rPr lang="de-DE" sz="2000" b="1" dirty="0">
              <a:solidFill>
                <a:schemeClr val="tx1"/>
              </a:solidFill>
            </a:rPr>
            <a:t>Simple and intuitive operation</a:t>
          </a:r>
        </a:p>
      </dgm:t>
    </dgm:pt>
    <dgm:pt modelId="{B82EAA29-F6F0-418F-9F59-6CCBF2D84E36}" type="parTrans" cxnId="{6EF6BA75-525D-42E2-BEF8-BF0A87761308}">
      <dgm:prSet/>
      <dgm:spPr/>
      <dgm:t>
        <a:bodyPr/>
        <a:lstStyle/>
        <a:p>
          <a:endParaRPr lang="de-DE"/>
        </a:p>
      </dgm:t>
    </dgm:pt>
    <dgm:pt modelId="{8CE89EB9-76ED-4B97-A71E-7C56891BD93C}" type="sibTrans" cxnId="{6EF6BA75-525D-42E2-BEF8-BF0A87761308}">
      <dgm:prSet/>
      <dgm:spPr/>
      <dgm:t>
        <a:bodyPr/>
        <a:lstStyle/>
        <a:p>
          <a:endParaRPr lang="de-DE"/>
        </a:p>
      </dgm:t>
    </dgm:pt>
    <dgm:pt modelId="{5C9E22F3-4723-47D8-A240-E24EBAFFC0E8}">
      <dgm:prSet phldrT="[Text]" custT="1"/>
      <dgm:spPr>
        <a:solidFill>
          <a:schemeClr val="bg1">
            <a:lumMod val="95000"/>
          </a:schemeClr>
        </a:solidFill>
        <a:ln>
          <a:solidFill>
            <a:schemeClr val="bg1">
              <a:lumMod val="50000"/>
            </a:schemeClr>
          </a:solidFill>
        </a:ln>
      </dgm:spPr>
      <dgm:t>
        <a:bodyPr/>
        <a:lstStyle/>
        <a:p>
          <a:pPr>
            <a:buNone/>
          </a:pPr>
          <a:r>
            <a:rPr lang="de-DE" sz="2000" b="1" dirty="0">
              <a:solidFill>
                <a:schemeClr val="tx1"/>
              </a:solidFill>
            </a:rPr>
            <a:t>Reliability and precision</a:t>
          </a:r>
          <a:endParaRPr lang="de-DE" sz="2000" dirty="0">
            <a:solidFill>
              <a:schemeClr val="tx1"/>
            </a:solidFill>
          </a:endParaRPr>
        </a:p>
      </dgm:t>
    </dgm:pt>
    <dgm:pt modelId="{2FBA2692-33DB-4F61-9F44-57A904328106}" type="parTrans" cxnId="{11968850-4887-4032-9C73-167F1DBA850E}">
      <dgm:prSet/>
      <dgm:spPr/>
      <dgm:t>
        <a:bodyPr/>
        <a:lstStyle/>
        <a:p>
          <a:endParaRPr lang="de-DE"/>
        </a:p>
      </dgm:t>
    </dgm:pt>
    <dgm:pt modelId="{9816CECB-D119-4C47-BEE2-A9F73DC02B51}" type="sibTrans" cxnId="{11968850-4887-4032-9C73-167F1DBA850E}">
      <dgm:prSet/>
      <dgm:spPr/>
      <dgm:t>
        <a:bodyPr/>
        <a:lstStyle/>
        <a:p>
          <a:endParaRPr lang="de-DE"/>
        </a:p>
      </dgm:t>
    </dgm:pt>
    <dgm:pt modelId="{8A526399-3A86-409C-B367-E801816EDC57}">
      <dgm:prSet phldrT="[Text]" custT="1"/>
      <dgm:spPr>
        <a:solidFill>
          <a:schemeClr val="bg1">
            <a:lumMod val="95000"/>
          </a:schemeClr>
        </a:solidFill>
        <a:ln>
          <a:solidFill>
            <a:schemeClr val="bg1">
              <a:lumMod val="50000"/>
            </a:schemeClr>
          </a:solidFill>
        </a:ln>
      </dgm:spPr>
      <dgm:t>
        <a:bodyPr/>
        <a:lstStyle/>
        <a:p>
          <a:r>
            <a:rPr lang="de-DE" sz="2000" b="1" dirty="0">
              <a:solidFill>
                <a:schemeClr val="tx1"/>
              </a:solidFill>
            </a:rPr>
            <a:t>Seamless integration</a:t>
          </a:r>
        </a:p>
      </dgm:t>
    </dgm:pt>
    <dgm:pt modelId="{4C820423-8556-4CF2-AC55-3A2C0AB4E7AB}" type="parTrans" cxnId="{D088839A-404C-4EA8-96B9-BD5BC624039A}">
      <dgm:prSet/>
      <dgm:spPr/>
      <dgm:t>
        <a:bodyPr/>
        <a:lstStyle/>
        <a:p>
          <a:endParaRPr lang="de-DE"/>
        </a:p>
      </dgm:t>
    </dgm:pt>
    <dgm:pt modelId="{F3C7FD68-58E2-4889-BF5A-949E0A078B37}" type="sibTrans" cxnId="{D088839A-404C-4EA8-96B9-BD5BC624039A}">
      <dgm:prSet/>
      <dgm:spPr/>
      <dgm:t>
        <a:bodyPr/>
        <a:lstStyle/>
        <a:p>
          <a:endParaRPr lang="de-DE"/>
        </a:p>
      </dgm:t>
    </dgm:pt>
    <dgm:pt modelId="{7CF63003-E762-4168-816A-0CBCFA89C771}">
      <dgm:prSet phldrT="[Text]" custT="1"/>
      <dgm:spPr>
        <a:solidFill>
          <a:schemeClr val="bg1">
            <a:lumMod val="95000"/>
          </a:schemeClr>
        </a:solidFill>
        <a:ln>
          <a:solidFill>
            <a:schemeClr val="bg1">
              <a:lumMod val="50000"/>
            </a:schemeClr>
          </a:solidFill>
        </a:ln>
      </dgm:spPr>
      <dgm:t>
        <a:bodyPr/>
        <a:lstStyle/>
        <a:p>
          <a:r>
            <a:rPr lang="de-DE" sz="2000" b="1" dirty="0">
              <a:solidFill>
                <a:schemeClr val="tx1"/>
              </a:solidFill>
            </a:rPr>
            <a:t>Data protection and compliance</a:t>
          </a:r>
        </a:p>
      </dgm:t>
    </dgm:pt>
    <dgm:pt modelId="{55A91733-106A-4FCB-A5C7-06BA29ABCB11}" type="parTrans" cxnId="{7F80D973-7A30-4519-AFAD-ABC6B7808259}">
      <dgm:prSet/>
      <dgm:spPr/>
      <dgm:t>
        <a:bodyPr/>
        <a:lstStyle/>
        <a:p>
          <a:endParaRPr lang="de-DE"/>
        </a:p>
      </dgm:t>
    </dgm:pt>
    <dgm:pt modelId="{EC8769B4-A8AE-4FC2-AE31-530013329A32}" type="sibTrans" cxnId="{7F80D973-7A30-4519-AFAD-ABC6B7808259}">
      <dgm:prSet/>
      <dgm:spPr/>
      <dgm:t>
        <a:bodyPr/>
        <a:lstStyle/>
        <a:p>
          <a:endParaRPr lang="de-DE"/>
        </a:p>
      </dgm:t>
    </dgm:pt>
    <dgm:pt modelId="{2793F31C-78A9-4868-9EE4-A5C76B4FD495}">
      <dgm:prSet phldrT="[Text]" custT="1"/>
      <dgm:spPr>
        <a:solidFill>
          <a:schemeClr val="bg1">
            <a:lumMod val="95000"/>
          </a:schemeClr>
        </a:solidFill>
        <a:ln>
          <a:solidFill>
            <a:schemeClr val="bg1">
              <a:lumMod val="50000"/>
            </a:schemeClr>
          </a:solidFill>
        </a:ln>
      </dgm:spPr>
      <dgm:t>
        <a:bodyPr/>
        <a:lstStyle/>
        <a:p>
          <a:r>
            <a:rPr lang="de-DE" sz="2000" b="1" dirty="0">
              <a:solidFill>
                <a:schemeClr val="tx1"/>
              </a:solidFill>
            </a:rPr>
            <a:t>Transparency and traceability</a:t>
          </a:r>
        </a:p>
      </dgm:t>
    </dgm:pt>
    <dgm:pt modelId="{60F69E61-F437-4C6E-AAB7-77CD84F9E6B0}" type="parTrans" cxnId="{E311E59A-20B6-42B4-9F95-B5ABC871F339}">
      <dgm:prSet/>
      <dgm:spPr/>
      <dgm:t>
        <a:bodyPr/>
        <a:lstStyle/>
        <a:p>
          <a:endParaRPr lang="de-DE"/>
        </a:p>
      </dgm:t>
    </dgm:pt>
    <dgm:pt modelId="{F28DCEC3-7058-487A-A258-C1D6BC111AEC}" type="sibTrans" cxnId="{E311E59A-20B6-42B4-9F95-B5ABC871F339}">
      <dgm:prSet/>
      <dgm:spPr/>
      <dgm:t>
        <a:bodyPr/>
        <a:lstStyle/>
        <a:p>
          <a:endParaRPr lang="de-DE"/>
        </a:p>
      </dgm:t>
    </dgm:pt>
    <dgm:pt modelId="{4CAE13A0-1150-4864-AE1D-4EFE499F36C9}">
      <dgm:prSet custT="1"/>
      <dgm:spPr>
        <a:solidFill>
          <a:schemeClr val="bg1">
            <a:lumMod val="95000"/>
          </a:schemeClr>
        </a:solidFill>
        <a:ln>
          <a:solidFill>
            <a:schemeClr val="bg1">
              <a:lumMod val="50000"/>
            </a:schemeClr>
          </a:solidFill>
        </a:ln>
      </dgm:spPr>
      <dgm:t>
        <a:bodyPr/>
        <a:lstStyle/>
        <a:p>
          <a:r>
            <a:rPr lang="de-DE" sz="2000" b="1" dirty="0">
              <a:solidFill>
                <a:schemeClr val="tx1"/>
              </a:solidFill>
            </a:rPr>
            <a:t>Adaptability</a:t>
          </a:r>
        </a:p>
      </dgm:t>
    </dgm:pt>
    <dgm:pt modelId="{F037F981-F3F4-47F7-9803-4534C2030334}" type="parTrans" cxnId="{67478498-6082-4DA2-89F3-7FCA93D31570}">
      <dgm:prSet/>
      <dgm:spPr/>
      <dgm:t>
        <a:bodyPr/>
        <a:lstStyle/>
        <a:p>
          <a:endParaRPr lang="de-DE"/>
        </a:p>
      </dgm:t>
    </dgm:pt>
    <dgm:pt modelId="{590D48C1-B12F-4DA5-8AF4-A2323B49DD94}" type="sibTrans" cxnId="{67478498-6082-4DA2-89F3-7FCA93D31570}">
      <dgm:prSet/>
      <dgm:spPr/>
      <dgm:t>
        <a:bodyPr/>
        <a:lstStyle/>
        <a:p>
          <a:endParaRPr lang="de-DE"/>
        </a:p>
      </dgm:t>
    </dgm:pt>
    <dgm:pt modelId="{30EF9D0B-1C80-44C0-B456-1DFA035D66C7}" type="pres">
      <dgm:prSet presAssocID="{EB33E2F1-3607-4623-A595-9C3E14835470}" presName="diagram" presStyleCnt="0">
        <dgm:presLayoutVars>
          <dgm:dir/>
          <dgm:resizeHandles val="exact"/>
        </dgm:presLayoutVars>
      </dgm:prSet>
      <dgm:spPr/>
    </dgm:pt>
    <dgm:pt modelId="{3F926404-7018-4958-B261-1248684A3983}" type="pres">
      <dgm:prSet presAssocID="{E2B51CB5-5FD7-47B2-859B-1F988DC49E3C}" presName="node" presStyleLbl="node1" presStyleIdx="0" presStyleCnt="6">
        <dgm:presLayoutVars>
          <dgm:bulletEnabled val="1"/>
        </dgm:presLayoutVars>
      </dgm:prSet>
      <dgm:spPr/>
    </dgm:pt>
    <dgm:pt modelId="{B1650AE7-8498-43D0-8C46-563898F24C0B}" type="pres">
      <dgm:prSet presAssocID="{8CE89EB9-76ED-4B97-A71E-7C56891BD93C}" presName="sibTrans" presStyleCnt="0"/>
      <dgm:spPr/>
    </dgm:pt>
    <dgm:pt modelId="{18070BF8-F95D-4FFE-BEC3-85DEDAF63FC5}" type="pres">
      <dgm:prSet presAssocID="{5C9E22F3-4723-47D8-A240-E24EBAFFC0E8}" presName="node" presStyleLbl="node1" presStyleIdx="1" presStyleCnt="6">
        <dgm:presLayoutVars>
          <dgm:bulletEnabled val="1"/>
        </dgm:presLayoutVars>
      </dgm:prSet>
      <dgm:spPr/>
    </dgm:pt>
    <dgm:pt modelId="{9CBC8408-F70B-4ACB-ADEF-6B87F58B7C77}" type="pres">
      <dgm:prSet presAssocID="{9816CECB-D119-4C47-BEE2-A9F73DC02B51}" presName="sibTrans" presStyleCnt="0"/>
      <dgm:spPr/>
    </dgm:pt>
    <dgm:pt modelId="{2FB3665A-2AC4-4B0D-8A3E-96438A212A5E}" type="pres">
      <dgm:prSet presAssocID="{8A526399-3A86-409C-B367-E801816EDC57}" presName="node" presStyleLbl="node1" presStyleIdx="2" presStyleCnt="6">
        <dgm:presLayoutVars>
          <dgm:bulletEnabled val="1"/>
        </dgm:presLayoutVars>
      </dgm:prSet>
      <dgm:spPr/>
    </dgm:pt>
    <dgm:pt modelId="{96F8C0F1-EC50-4924-B22D-37B2818BCA53}" type="pres">
      <dgm:prSet presAssocID="{F3C7FD68-58E2-4889-BF5A-949E0A078B37}" presName="sibTrans" presStyleCnt="0"/>
      <dgm:spPr/>
    </dgm:pt>
    <dgm:pt modelId="{737325A1-AFEE-40EF-A771-CC75FF6304F4}" type="pres">
      <dgm:prSet presAssocID="{7CF63003-E762-4168-816A-0CBCFA89C771}" presName="node" presStyleLbl="node1" presStyleIdx="3" presStyleCnt="6">
        <dgm:presLayoutVars>
          <dgm:bulletEnabled val="1"/>
        </dgm:presLayoutVars>
      </dgm:prSet>
      <dgm:spPr/>
    </dgm:pt>
    <dgm:pt modelId="{D8473BD6-2FFC-467D-830D-E0A934157886}" type="pres">
      <dgm:prSet presAssocID="{EC8769B4-A8AE-4FC2-AE31-530013329A32}" presName="sibTrans" presStyleCnt="0"/>
      <dgm:spPr/>
    </dgm:pt>
    <dgm:pt modelId="{4BF5A390-F575-46AA-94B2-0594E807F311}" type="pres">
      <dgm:prSet presAssocID="{2793F31C-78A9-4868-9EE4-A5C76B4FD495}" presName="node" presStyleLbl="node1" presStyleIdx="4" presStyleCnt="6">
        <dgm:presLayoutVars>
          <dgm:bulletEnabled val="1"/>
        </dgm:presLayoutVars>
      </dgm:prSet>
      <dgm:spPr/>
    </dgm:pt>
    <dgm:pt modelId="{EB43E457-C4A5-4AC9-87A7-6C024F89CAA0}" type="pres">
      <dgm:prSet presAssocID="{F28DCEC3-7058-487A-A258-C1D6BC111AEC}" presName="sibTrans" presStyleCnt="0"/>
      <dgm:spPr/>
    </dgm:pt>
    <dgm:pt modelId="{09566033-A72B-4055-B07A-012451C86910}" type="pres">
      <dgm:prSet presAssocID="{4CAE13A0-1150-4864-AE1D-4EFE499F36C9}" presName="node" presStyleLbl="node1" presStyleIdx="5" presStyleCnt="6">
        <dgm:presLayoutVars>
          <dgm:bulletEnabled val="1"/>
        </dgm:presLayoutVars>
      </dgm:prSet>
      <dgm:spPr/>
    </dgm:pt>
  </dgm:ptLst>
  <dgm:cxnLst>
    <dgm:cxn modelId="{59503604-2B64-42B3-A295-B3E6FF31E716}" type="presOf" srcId="{8A526399-3A86-409C-B367-E801816EDC57}" destId="{2FB3665A-2AC4-4B0D-8A3E-96438A212A5E}" srcOrd="0" destOrd="0" presId="urn:microsoft.com/office/officeart/2005/8/layout/default"/>
    <dgm:cxn modelId="{600B281F-E750-4AA0-A3AE-969DD474423C}" type="presOf" srcId="{E2B51CB5-5FD7-47B2-859B-1F988DC49E3C}" destId="{3F926404-7018-4958-B261-1248684A3983}" srcOrd="0" destOrd="0" presId="urn:microsoft.com/office/officeart/2005/8/layout/default"/>
    <dgm:cxn modelId="{4BBDC03B-FF40-4ED2-B310-5974F0B03424}" type="presOf" srcId="{EB33E2F1-3607-4623-A595-9C3E14835470}" destId="{30EF9D0B-1C80-44C0-B456-1DFA035D66C7}" srcOrd="0" destOrd="0" presId="urn:microsoft.com/office/officeart/2005/8/layout/default"/>
    <dgm:cxn modelId="{11968850-4887-4032-9C73-167F1DBA850E}" srcId="{EB33E2F1-3607-4623-A595-9C3E14835470}" destId="{5C9E22F3-4723-47D8-A240-E24EBAFFC0E8}" srcOrd="1" destOrd="0" parTransId="{2FBA2692-33DB-4F61-9F44-57A904328106}" sibTransId="{9816CECB-D119-4C47-BEE2-A9F73DC02B51}"/>
    <dgm:cxn modelId="{7F80D973-7A30-4519-AFAD-ABC6B7808259}" srcId="{EB33E2F1-3607-4623-A595-9C3E14835470}" destId="{7CF63003-E762-4168-816A-0CBCFA89C771}" srcOrd="3" destOrd="0" parTransId="{55A91733-106A-4FCB-A5C7-06BA29ABCB11}" sibTransId="{EC8769B4-A8AE-4FC2-AE31-530013329A32}"/>
    <dgm:cxn modelId="{6EF6BA75-525D-42E2-BEF8-BF0A87761308}" srcId="{EB33E2F1-3607-4623-A595-9C3E14835470}" destId="{E2B51CB5-5FD7-47B2-859B-1F988DC49E3C}" srcOrd="0" destOrd="0" parTransId="{B82EAA29-F6F0-418F-9F59-6CCBF2D84E36}" sibTransId="{8CE89EB9-76ED-4B97-A71E-7C56891BD93C}"/>
    <dgm:cxn modelId="{67478498-6082-4DA2-89F3-7FCA93D31570}" srcId="{EB33E2F1-3607-4623-A595-9C3E14835470}" destId="{4CAE13A0-1150-4864-AE1D-4EFE499F36C9}" srcOrd="5" destOrd="0" parTransId="{F037F981-F3F4-47F7-9803-4534C2030334}" sibTransId="{590D48C1-B12F-4DA5-8AF4-A2323B49DD94}"/>
    <dgm:cxn modelId="{D088839A-404C-4EA8-96B9-BD5BC624039A}" srcId="{EB33E2F1-3607-4623-A595-9C3E14835470}" destId="{8A526399-3A86-409C-B367-E801816EDC57}" srcOrd="2" destOrd="0" parTransId="{4C820423-8556-4CF2-AC55-3A2C0AB4E7AB}" sibTransId="{F3C7FD68-58E2-4889-BF5A-949E0A078B37}"/>
    <dgm:cxn modelId="{E311E59A-20B6-42B4-9F95-B5ABC871F339}" srcId="{EB33E2F1-3607-4623-A595-9C3E14835470}" destId="{2793F31C-78A9-4868-9EE4-A5C76B4FD495}" srcOrd="4" destOrd="0" parTransId="{60F69E61-F437-4C6E-AAB7-77CD84F9E6B0}" sibTransId="{F28DCEC3-7058-487A-A258-C1D6BC111AEC}"/>
    <dgm:cxn modelId="{E54CEFAD-ED3D-4DB2-BD53-BC2EC22DE4B4}" type="presOf" srcId="{2793F31C-78A9-4868-9EE4-A5C76B4FD495}" destId="{4BF5A390-F575-46AA-94B2-0594E807F311}" srcOrd="0" destOrd="0" presId="urn:microsoft.com/office/officeart/2005/8/layout/default"/>
    <dgm:cxn modelId="{26D2BBB8-947F-448F-9027-4D5BC8B5A126}" type="presOf" srcId="{4CAE13A0-1150-4864-AE1D-4EFE499F36C9}" destId="{09566033-A72B-4055-B07A-012451C86910}" srcOrd="0" destOrd="0" presId="urn:microsoft.com/office/officeart/2005/8/layout/default"/>
    <dgm:cxn modelId="{983A29E7-B5B8-45CF-9024-8B17CD6FA3C5}" type="presOf" srcId="{5C9E22F3-4723-47D8-A240-E24EBAFFC0E8}" destId="{18070BF8-F95D-4FFE-BEC3-85DEDAF63FC5}" srcOrd="0" destOrd="0" presId="urn:microsoft.com/office/officeart/2005/8/layout/default"/>
    <dgm:cxn modelId="{42605ADA-31C3-47A8-8003-52BB4124140E}" type="presOf" srcId="{7CF63003-E762-4168-816A-0CBCFA89C771}" destId="{737325A1-AFEE-40EF-A771-CC75FF6304F4}" srcOrd="0" destOrd="0" presId="urn:microsoft.com/office/officeart/2005/8/layout/default"/>
    <dgm:cxn modelId="{DF204E1A-C382-4887-864B-7815514FC80F}" type="presParOf" srcId="{30EF9D0B-1C80-44C0-B456-1DFA035D66C7}" destId="{3F926404-7018-4958-B261-1248684A3983}" srcOrd="0" destOrd="0" presId="urn:microsoft.com/office/officeart/2005/8/layout/default"/>
    <dgm:cxn modelId="{631B2084-521E-4936-8926-23B12E1B7F95}" type="presParOf" srcId="{30EF9D0B-1C80-44C0-B456-1DFA035D66C7}" destId="{B1650AE7-8498-43D0-8C46-563898F24C0B}" srcOrd="1" destOrd="0" presId="urn:microsoft.com/office/officeart/2005/8/layout/default"/>
    <dgm:cxn modelId="{807B8D9D-8027-44B5-8ADB-C31FF7CC1C6F}" type="presParOf" srcId="{30EF9D0B-1C80-44C0-B456-1DFA035D66C7}" destId="{18070BF8-F95D-4FFE-BEC3-85DEDAF63FC5}" srcOrd="2" destOrd="0" presId="urn:microsoft.com/office/officeart/2005/8/layout/default"/>
    <dgm:cxn modelId="{F0A5213B-FAB0-4FA4-8957-4305ECE1A191}" type="presParOf" srcId="{30EF9D0B-1C80-44C0-B456-1DFA035D66C7}" destId="{9CBC8408-F70B-4ACB-ADEF-6B87F58B7C77}" srcOrd="3" destOrd="0" presId="urn:microsoft.com/office/officeart/2005/8/layout/default"/>
    <dgm:cxn modelId="{CA446D3B-8863-4542-B0D1-7DBE2F3B5CAB}" type="presParOf" srcId="{30EF9D0B-1C80-44C0-B456-1DFA035D66C7}" destId="{2FB3665A-2AC4-4B0D-8A3E-96438A212A5E}" srcOrd="4" destOrd="0" presId="urn:microsoft.com/office/officeart/2005/8/layout/default"/>
    <dgm:cxn modelId="{C319F089-C54F-47E3-AC5C-85271AAB69F8}" type="presParOf" srcId="{30EF9D0B-1C80-44C0-B456-1DFA035D66C7}" destId="{96F8C0F1-EC50-4924-B22D-37B2818BCA53}" srcOrd="5" destOrd="0" presId="urn:microsoft.com/office/officeart/2005/8/layout/default"/>
    <dgm:cxn modelId="{23D8892C-AE73-40FD-98DD-F4AA7C26B0AD}" type="presParOf" srcId="{30EF9D0B-1C80-44C0-B456-1DFA035D66C7}" destId="{737325A1-AFEE-40EF-A771-CC75FF6304F4}" srcOrd="6" destOrd="0" presId="urn:microsoft.com/office/officeart/2005/8/layout/default"/>
    <dgm:cxn modelId="{E4B90B22-4F75-4C6B-822A-E9E39CD66456}" type="presParOf" srcId="{30EF9D0B-1C80-44C0-B456-1DFA035D66C7}" destId="{D8473BD6-2FFC-467D-830D-E0A934157886}" srcOrd="7" destOrd="0" presId="urn:microsoft.com/office/officeart/2005/8/layout/default"/>
    <dgm:cxn modelId="{A383122C-FE70-40D8-B123-489CAD41FC6D}" type="presParOf" srcId="{30EF9D0B-1C80-44C0-B456-1DFA035D66C7}" destId="{4BF5A390-F575-46AA-94B2-0594E807F311}" srcOrd="8" destOrd="0" presId="urn:microsoft.com/office/officeart/2005/8/layout/default"/>
    <dgm:cxn modelId="{FEC8927D-F6A0-410F-9B3A-1D8E917702E2}" type="presParOf" srcId="{30EF9D0B-1C80-44C0-B456-1DFA035D66C7}" destId="{EB43E457-C4A5-4AC9-87A7-6C024F89CAA0}" srcOrd="9" destOrd="0" presId="urn:microsoft.com/office/officeart/2005/8/layout/default"/>
    <dgm:cxn modelId="{123D7040-761C-4760-9608-CB9955E8992C}" type="presParOf" srcId="{30EF9D0B-1C80-44C0-B456-1DFA035D66C7}" destId="{09566033-A72B-4055-B07A-012451C8691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3E2F1-3607-4623-A595-9C3E14835470}"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de-DE"/>
        </a:p>
      </dgm:t>
    </dgm:pt>
    <dgm:pt modelId="{E2B51CB5-5FD7-47B2-859B-1F988DC49E3C}">
      <dgm:prSet phldrT="[Text]" custT="1"/>
      <dgm:spPr>
        <a:solidFill>
          <a:schemeClr val="bg1">
            <a:lumMod val="95000"/>
          </a:schemeClr>
        </a:solidFill>
        <a:ln>
          <a:solidFill>
            <a:schemeClr val="bg1">
              <a:lumMod val="50000"/>
            </a:schemeClr>
          </a:solidFill>
        </a:ln>
      </dgm:spPr>
      <dgm:t>
        <a:bodyPr anchor="t"/>
        <a:lstStyle/>
        <a:p>
          <a:pPr algn="l">
            <a:buNone/>
          </a:pPr>
          <a:r>
            <a:rPr lang="de-DE" sz="1800" b="1" dirty="0">
              <a:solidFill>
                <a:schemeClr val="tx1"/>
              </a:solidFill>
            </a:rPr>
            <a:t>Simple and intuitive operation</a:t>
          </a:r>
        </a:p>
        <a:p>
          <a:pPr algn="l">
            <a:buNone/>
          </a:pPr>
          <a:r>
            <a:rPr lang="de-DE" sz="1400" b="0" dirty="0">
              <a:solidFill>
                <a:schemeClr val="tx1"/>
              </a:solidFill>
            </a:rPr>
            <a:t>Generally speaking, there is no reason to put broader use on hold – individual target groups are served better than others.</a:t>
          </a:r>
          <a:br>
            <a:rPr lang="de-DE" sz="1800" dirty="0">
              <a:solidFill>
                <a:schemeClr val="tx1"/>
              </a:solidFill>
            </a:rPr>
          </a:br>
          <a:endParaRPr lang="de-DE" sz="1800" dirty="0">
            <a:solidFill>
              <a:schemeClr val="tx1"/>
            </a:solidFill>
          </a:endParaRPr>
        </a:p>
      </dgm:t>
    </dgm:pt>
    <dgm:pt modelId="{B82EAA29-F6F0-418F-9F59-6CCBF2D84E36}" type="parTrans" cxnId="{6EF6BA75-525D-42E2-BEF8-BF0A87761308}">
      <dgm:prSet/>
      <dgm:spPr/>
      <dgm:t>
        <a:bodyPr/>
        <a:lstStyle/>
        <a:p>
          <a:endParaRPr lang="de-DE"/>
        </a:p>
      </dgm:t>
    </dgm:pt>
    <dgm:pt modelId="{8CE89EB9-76ED-4B97-A71E-7C56891BD93C}" type="sibTrans" cxnId="{6EF6BA75-525D-42E2-BEF8-BF0A87761308}">
      <dgm:prSet/>
      <dgm:spPr/>
      <dgm:t>
        <a:bodyPr/>
        <a:lstStyle/>
        <a:p>
          <a:endParaRPr lang="de-DE"/>
        </a:p>
      </dgm:t>
    </dgm:pt>
    <dgm:pt modelId="{5C9E22F3-4723-47D8-A240-E24EBAFFC0E8}">
      <dgm:prSet phldrT="[Text]" custT="1"/>
      <dgm:spPr>
        <a:solidFill>
          <a:schemeClr val="bg1">
            <a:lumMod val="95000"/>
          </a:schemeClr>
        </a:solidFill>
        <a:ln>
          <a:solidFill>
            <a:schemeClr val="bg1">
              <a:lumMod val="50000"/>
            </a:schemeClr>
          </a:solidFill>
        </a:ln>
      </dgm:spPr>
      <dgm:t>
        <a:bodyPr anchor="t"/>
        <a:lstStyle/>
        <a:p>
          <a:pPr algn="l">
            <a:buNone/>
          </a:pPr>
          <a:r>
            <a:rPr lang="de-DE" sz="1800" b="1" dirty="0">
              <a:solidFill>
                <a:schemeClr val="tx1"/>
              </a:solidFill>
            </a:rPr>
            <a:t>Reliability and accuracy</a:t>
          </a:r>
        </a:p>
        <a:p>
          <a:pPr algn="l">
            <a:buNone/>
          </a:pPr>
          <a:r>
            <a:rPr lang="de-DE" sz="1400" b="0" dirty="0">
              <a:solidFill>
                <a:schemeClr val="tx1"/>
              </a:solidFill>
            </a:rPr>
            <a:t>The quality of the output varied greatly. Some results were good, but some of the simplest questions were answered incorrectly. Beginners in particular will find this overwhelming.</a:t>
          </a:r>
          <a:endParaRPr lang="de-DE" sz="1800" dirty="0">
            <a:solidFill>
              <a:schemeClr val="tx1"/>
            </a:solidFill>
          </a:endParaRPr>
        </a:p>
      </dgm:t>
    </dgm:pt>
    <dgm:pt modelId="{2FBA2692-33DB-4F61-9F44-57A904328106}" type="parTrans" cxnId="{11968850-4887-4032-9C73-167F1DBA850E}">
      <dgm:prSet/>
      <dgm:spPr/>
      <dgm:t>
        <a:bodyPr/>
        <a:lstStyle/>
        <a:p>
          <a:endParaRPr lang="de-DE"/>
        </a:p>
      </dgm:t>
    </dgm:pt>
    <dgm:pt modelId="{9816CECB-D119-4C47-BEE2-A9F73DC02B51}" type="sibTrans" cxnId="{11968850-4887-4032-9C73-167F1DBA850E}">
      <dgm:prSet/>
      <dgm:spPr/>
      <dgm:t>
        <a:bodyPr/>
        <a:lstStyle/>
        <a:p>
          <a:endParaRPr lang="de-DE"/>
        </a:p>
      </dgm:t>
    </dgm:pt>
    <dgm:pt modelId="{8A526399-3A86-409C-B367-E801816EDC57}">
      <dgm:prSet phldrT="[Text]" custT="1"/>
      <dgm:spPr>
        <a:solidFill>
          <a:schemeClr val="bg1">
            <a:lumMod val="95000"/>
          </a:schemeClr>
        </a:solidFill>
        <a:ln>
          <a:solidFill>
            <a:schemeClr val="bg1">
              <a:lumMod val="50000"/>
            </a:schemeClr>
          </a:solidFill>
        </a:ln>
      </dgm:spPr>
      <dgm:t>
        <a:bodyPr/>
        <a:lstStyle/>
        <a:p>
          <a:pPr algn="l"/>
          <a:r>
            <a:rPr lang="de-DE" sz="1800" b="1" dirty="0">
              <a:solidFill>
                <a:schemeClr val="tx1"/>
              </a:solidFill>
            </a:rPr>
            <a:t>Seamless integration</a:t>
          </a:r>
        </a:p>
        <a:p>
          <a:pPr algn="l"/>
          <a:r>
            <a:rPr lang="de-DE" sz="1400" b="0" dirty="0">
              <a:solidFill>
                <a:schemeClr val="tx1"/>
              </a:solidFill>
            </a:rPr>
            <a:t>Not yet 100% there, but at a level that would be </a:t>
          </a:r>
          <a:r>
            <a:rPr lang="de-DE" sz="1400" b="0" dirty="0" err="1">
              <a:solidFill>
                <a:schemeClr val="tx1"/>
              </a:solidFill>
            </a:rPr>
            <a:t>acceptable</a:t>
          </a:r>
          <a:r>
            <a:rPr lang="de-DE" sz="1400" b="0" dirty="0">
              <a:solidFill>
                <a:schemeClr val="tx1"/>
              </a:solidFill>
            </a:rPr>
            <a:t> for use by different target groups.</a:t>
          </a:r>
        </a:p>
        <a:p>
          <a:pPr algn="l"/>
          <a:endParaRPr lang="de-DE" sz="1400" b="0" dirty="0">
            <a:solidFill>
              <a:schemeClr val="tx1"/>
            </a:solidFill>
          </a:endParaRPr>
        </a:p>
        <a:p>
          <a:pPr algn="l"/>
          <a:endParaRPr lang="de-DE" sz="1400" b="0" dirty="0">
            <a:solidFill>
              <a:schemeClr val="tx1"/>
            </a:solidFill>
          </a:endParaRPr>
        </a:p>
      </dgm:t>
    </dgm:pt>
    <dgm:pt modelId="{4C820423-8556-4CF2-AC55-3A2C0AB4E7AB}" type="parTrans" cxnId="{D088839A-404C-4EA8-96B9-BD5BC624039A}">
      <dgm:prSet/>
      <dgm:spPr/>
      <dgm:t>
        <a:bodyPr/>
        <a:lstStyle/>
        <a:p>
          <a:endParaRPr lang="de-DE"/>
        </a:p>
      </dgm:t>
    </dgm:pt>
    <dgm:pt modelId="{F3C7FD68-58E2-4889-BF5A-949E0A078B37}" type="sibTrans" cxnId="{D088839A-404C-4EA8-96B9-BD5BC624039A}">
      <dgm:prSet/>
      <dgm:spPr/>
      <dgm:t>
        <a:bodyPr/>
        <a:lstStyle/>
        <a:p>
          <a:endParaRPr lang="de-DE"/>
        </a:p>
      </dgm:t>
    </dgm:pt>
    <dgm:pt modelId="{7CF63003-E762-4168-816A-0CBCFA89C771}">
      <dgm:prSet phldrT="[Text]" custT="1"/>
      <dgm:spPr>
        <a:solidFill>
          <a:schemeClr val="bg1">
            <a:lumMod val="95000"/>
          </a:schemeClr>
        </a:solidFill>
        <a:ln>
          <a:solidFill>
            <a:schemeClr val="bg1">
              <a:lumMod val="50000"/>
            </a:schemeClr>
          </a:solidFill>
        </a:ln>
      </dgm:spPr>
      <dgm:t>
        <a:bodyPr anchor="t"/>
        <a:lstStyle/>
        <a:p>
          <a:pPr algn="l"/>
          <a:r>
            <a:rPr lang="de-DE" sz="1800" b="1" dirty="0">
              <a:solidFill>
                <a:schemeClr val="tx1"/>
              </a:solidFill>
            </a:rPr>
            <a:t>Data protection and compliance</a:t>
          </a:r>
        </a:p>
        <a:p>
          <a:pPr algn="l"/>
          <a:r>
            <a:rPr lang="de-DE" sz="1400" b="0" dirty="0">
              <a:solidFill>
                <a:schemeClr val="tx1"/>
              </a:solidFill>
            </a:rPr>
            <a:t>Depends on the general policy regarding Copilot and AI use.</a:t>
          </a:r>
        </a:p>
        <a:p>
          <a:pPr algn="l"/>
          <a:endParaRPr lang="de-DE" sz="1400" b="0" dirty="0">
            <a:solidFill>
              <a:schemeClr val="tx1"/>
            </a:solidFill>
          </a:endParaRPr>
        </a:p>
        <a:p>
          <a:pPr algn="l"/>
          <a:endParaRPr lang="de-DE" sz="1400" b="0" dirty="0">
            <a:solidFill>
              <a:schemeClr val="tx1"/>
            </a:solidFill>
          </a:endParaRPr>
        </a:p>
      </dgm:t>
    </dgm:pt>
    <dgm:pt modelId="{55A91733-106A-4FCB-A5C7-06BA29ABCB11}" type="parTrans" cxnId="{7F80D973-7A30-4519-AFAD-ABC6B7808259}">
      <dgm:prSet/>
      <dgm:spPr/>
      <dgm:t>
        <a:bodyPr/>
        <a:lstStyle/>
        <a:p>
          <a:endParaRPr lang="de-DE"/>
        </a:p>
      </dgm:t>
    </dgm:pt>
    <dgm:pt modelId="{EC8769B4-A8AE-4FC2-AE31-530013329A32}" type="sibTrans" cxnId="{7F80D973-7A30-4519-AFAD-ABC6B7808259}">
      <dgm:prSet/>
      <dgm:spPr/>
      <dgm:t>
        <a:bodyPr/>
        <a:lstStyle/>
        <a:p>
          <a:endParaRPr lang="de-DE"/>
        </a:p>
      </dgm:t>
    </dgm:pt>
    <dgm:pt modelId="{2793F31C-78A9-4868-9EE4-A5C76B4FD495}">
      <dgm:prSet phldrT="[Text]" custT="1"/>
      <dgm:spPr>
        <a:solidFill>
          <a:schemeClr val="bg1">
            <a:lumMod val="95000"/>
          </a:schemeClr>
        </a:solidFill>
        <a:ln>
          <a:solidFill>
            <a:schemeClr val="bg1">
              <a:lumMod val="50000"/>
            </a:schemeClr>
          </a:solidFill>
        </a:ln>
      </dgm:spPr>
      <dgm:t>
        <a:bodyPr anchor="t"/>
        <a:lstStyle/>
        <a:p>
          <a:pPr algn="l"/>
          <a:r>
            <a:rPr lang="de-DE" sz="1800" b="1" dirty="0">
              <a:solidFill>
                <a:schemeClr val="tx1"/>
              </a:solidFill>
            </a:rPr>
            <a:t>Transparency and traceability</a:t>
          </a:r>
        </a:p>
        <a:p>
          <a:pPr algn="l"/>
          <a:r>
            <a:rPr lang="de-DE" sz="1200" b="0" dirty="0">
              <a:solidFill>
                <a:schemeClr val="tx1"/>
              </a:solidFill>
            </a:rPr>
            <a:t>Currently a problem area – even if filters etc. are specified, a certain level of data and AI expertise is required to ensure safe use.</a:t>
          </a:r>
          <a:br>
            <a:rPr lang="de-DE" sz="1200" b="0" dirty="0">
              <a:solidFill>
                <a:schemeClr val="tx1"/>
              </a:solidFill>
            </a:rPr>
          </a:br>
          <a:r>
            <a:rPr lang="de-DE" sz="1200" b="0" dirty="0">
              <a:solidFill>
                <a:schemeClr val="tx1"/>
              </a:solidFill>
            </a:rPr>
            <a:t>Same questions do not always yield the same results</a:t>
          </a:r>
        </a:p>
      </dgm:t>
    </dgm:pt>
    <dgm:pt modelId="{60F69E61-F437-4C6E-AAB7-77CD84F9E6B0}" type="parTrans" cxnId="{E311E59A-20B6-42B4-9F95-B5ABC871F339}">
      <dgm:prSet/>
      <dgm:spPr/>
      <dgm:t>
        <a:bodyPr/>
        <a:lstStyle/>
        <a:p>
          <a:endParaRPr lang="de-DE"/>
        </a:p>
      </dgm:t>
    </dgm:pt>
    <dgm:pt modelId="{F28DCEC3-7058-487A-A258-C1D6BC111AEC}" type="sibTrans" cxnId="{E311E59A-20B6-42B4-9F95-B5ABC871F339}">
      <dgm:prSet/>
      <dgm:spPr/>
      <dgm:t>
        <a:bodyPr/>
        <a:lstStyle/>
        <a:p>
          <a:endParaRPr lang="de-DE"/>
        </a:p>
      </dgm:t>
    </dgm:pt>
    <dgm:pt modelId="{4CAE13A0-1150-4864-AE1D-4EFE499F36C9}">
      <dgm:prSet custT="1"/>
      <dgm:spPr>
        <a:solidFill>
          <a:schemeClr val="bg1">
            <a:lumMod val="95000"/>
          </a:schemeClr>
        </a:solidFill>
        <a:ln>
          <a:solidFill>
            <a:schemeClr val="bg1">
              <a:lumMod val="50000"/>
            </a:schemeClr>
          </a:solidFill>
        </a:ln>
      </dgm:spPr>
      <dgm:t>
        <a:bodyPr anchor="t"/>
        <a:lstStyle/>
        <a:p>
          <a:pPr algn="l"/>
          <a:r>
            <a:rPr lang="de-DE" sz="1800" b="1" dirty="0">
              <a:solidFill>
                <a:schemeClr val="tx1"/>
              </a:solidFill>
            </a:rPr>
            <a:t>Adaptability</a:t>
          </a:r>
        </a:p>
        <a:p>
          <a:pPr algn="l"/>
          <a:r>
            <a:rPr lang="de-DE" sz="1400" b="0" dirty="0">
              <a:solidFill>
                <a:schemeClr val="tx1"/>
              </a:solidFill>
            </a:rPr>
            <a:t>Provided via metadata and enhancements, still with certain </a:t>
          </a:r>
          <a:r>
            <a:rPr lang="de-DE" sz="1400" b="0" dirty="0" err="1">
              <a:solidFill>
                <a:schemeClr val="tx1"/>
              </a:solidFill>
            </a:rPr>
            <a:t>restrictions </a:t>
          </a:r>
          <a:r>
            <a:rPr lang="de-DE" sz="1400" b="0" dirty="0">
              <a:solidFill>
                <a:schemeClr val="tx1"/>
              </a:solidFill>
            </a:rPr>
            <a:t>but to an </a:t>
          </a:r>
          <a:r>
            <a:rPr lang="de-DE" sz="1400" b="0" dirty="0" err="1">
              <a:solidFill>
                <a:schemeClr val="tx1"/>
              </a:solidFill>
            </a:rPr>
            <a:t>acceptable </a:t>
          </a:r>
          <a:r>
            <a:rPr lang="de-DE" sz="1400" b="0" dirty="0">
              <a:solidFill>
                <a:schemeClr val="tx1"/>
              </a:solidFill>
            </a:rPr>
            <a:t>extent. High </a:t>
          </a:r>
          <a:r>
            <a:rPr lang="de-DE" sz="1400" b="0" dirty="0" err="1">
              <a:solidFill>
                <a:schemeClr val="tx1"/>
              </a:solidFill>
            </a:rPr>
            <a:t>expectations </a:t>
          </a:r>
          <a:r>
            <a:rPr lang="de-DE" sz="1400" b="0" dirty="0">
              <a:solidFill>
                <a:schemeClr val="tx1"/>
              </a:solidFill>
            </a:rPr>
            <a:t>here in </a:t>
          </a:r>
          <a:r>
            <a:rPr lang="de-DE" sz="1400" b="0" dirty="0" err="1">
              <a:solidFill>
                <a:schemeClr val="tx1"/>
              </a:solidFill>
            </a:rPr>
            <a:t>the future </a:t>
          </a:r>
          <a:r>
            <a:rPr lang="de-DE" sz="1400" b="0" dirty="0">
              <a:solidFill>
                <a:schemeClr val="tx1"/>
              </a:solidFill>
            </a:rPr>
            <a:t>due to MCP.</a:t>
          </a:r>
        </a:p>
      </dgm:t>
    </dgm:pt>
    <dgm:pt modelId="{F037F981-F3F4-47F7-9803-4534C2030334}" type="parTrans" cxnId="{67478498-6082-4DA2-89F3-7FCA93D31570}">
      <dgm:prSet/>
      <dgm:spPr/>
      <dgm:t>
        <a:bodyPr/>
        <a:lstStyle/>
        <a:p>
          <a:endParaRPr lang="de-DE"/>
        </a:p>
      </dgm:t>
    </dgm:pt>
    <dgm:pt modelId="{590D48C1-B12F-4DA5-8AF4-A2323B49DD94}" type="sibTrans" cxnId="{67478498-6082-4DA2-89F3-7FCA93D31570}">
      <dgm:prSet/>
      <dgm:spPr/>
      <dgm:t>
        <a:bodyPr/>
        <a:lstStyle/>
        <a:p>
          <a:endParaRPr lang="de-DE"/>
        </a:p>
      </dgm:t>
    </dgm:pt>
    <dgm:pt modelId="{30EF9D0B-1C80-44C0-B456-1DFA035D66C7}" type="pres">
      <dgm:prSet presAssocID="{EB33E2F1-3607-4623-A595-9C3E14835470}" presName="diagram" presStyleCnt="0">
        <dgm:presLayoutVars>
          <dgm:dir/>
          <dgm:resizeHandles val="exact"/>
        </dgm:presLayoutVars>
      </dgm:prSet>
      <dgm:spPr/>
    </dgm:pt>
    <dgm:pt modelId="{3F926404-7018-4958-B261-1248684A3983}" type="pres">
      <dgm:prSet presAssocID="{E2B51CB5-5FD7-47B2-859B-1F988DC49E3C}" presName="node" presStyleLbl="node1" presStyleIdx="0" presStyleCnt="6">
        <dgm:presLayoutVars>
          <dgm:bulletEnabled val="1"/>
        </dgm:presLayoutVars>
      </dgm:prSet>
      <dgm:spPr/>
    </dgm:pt>
    <dgm:pt modelId="{B1650AE7-8498-43D0-8C46-563898F24C0B}" type="pres">
      <dgm:prSet presAssocID="{8CE89EB9-76ED-4B97-A71E-7C56891BD93C}" presName="sibTrans" presStyleCnt="0"/>
      <dgm:spPr/>
    </dgm:pt>
    <dgm:pt modelId="{18070BF8-F95D-4FFE-BEC3-85DEDAF63FC5}" type="pres">
      <dgm:prSet presAssocID="{5C9E22F3-4723-47D8-A240-E24EBAFFC0E8}" presName="node" presStyleLbl="node1" presStyleIdx="1" presStyleCnt="6">
        <dgm:presLayoutVars>
          <dgm:bulletEnabled val="1"/>
        </dgm:presLayoutVars>
      </dgm:prSet>
      <dgm:spPr/>
    </dgm:pt>
    <dgm:pt modelId="{9CBC8408-F70B-4ACB-ADEF-6B87F58B7C77}" type="pres">
      <dgm:prSet presAssocID="{9816CECB-D119-4C47-BEE2-A9F73DC02B51}" presName="sibTrans" presStyleCnt="0"/>
      <dgm:spPr/>
    </dgm:pt>
    <dgm:pt modelId="{2FB3665A-2AC4-4B0D-8A3E-96438A212A5E}" type="pres">
      <dgm:prSet presAssocID="{8A526399-3A86-409C-B367-E801816EDC57}" presName="node" presStyleLbl="node1" presStyleIdx="2" presStyleCnt="6">
        <dgm:presLayoutVars>
          <dgm:bulletEnabled val="1"/>
        </dgm:presLayoutVars>
      </dgm:prSet>
      <dgm:spPr/>
    </dgm:pt>
    <dgm:pt modelId="{96F8C0F1-EC50-4924-B22D-37B2818BCA53}" type="pres">
      <dgm:prSet presAssocID="{F3C7FD68-58E2-4889-BF5A-949E0A078B37}" presName="sibTrans" presStyleCnt="0"/>
      <dgm:spPr/>
    </dgm:pt>
    <dgm:pt modelId="{737325A1-AFEE-40EF-A771-CC75FF6304F4}" type="pres">
      <dgm:prSet presAssocID="{7CF63003-E762-4168-816A-0CBCFA89C771}" presName="node" presStyleLbl="node1" presStyleIdx="3" presStyleCnt="6">
        <dgm:presLayoutVars>
          <dgm:bulletEnabled val="1"/>
        </dgm:presLayoutVars>
      </dgm:prSet>
      <dgm:spPr/>
    </dgm:pt>
    <dgm:pt modelId="{D8473BD6-2FFC-467D-830D-E0A934157886}" type="pres">
      <dgm:prSet presAssocID="{EC8769B4-A8AE-4FC2-AE31-530013329A32}" presName="sibTrans" presStyleCnt="0"/>
      <dgm:spPr/>
    </dgm:pt>
    <dgm:pt modelId="{4BF5A390-F575-46AA-94B2-0594E807F311}" type="pres">
      <dgm:prSet presAssocID="{2793F31C-78A9-4868-9EE4-A5C76B4FD495}" presName="node" presStyleLbl="node1" presStyleIdx="4" presStyleCnt="6">
        <dgm:presLayoutVars>
          <dgm:bulletEnabled val="1"/>
        </dgm:presLayoutVars>
      </dgm:prSet>
      <dgm:spPr/>
    </dgm:pt>
    <dgm:pt modelId="{EB43E457-C4A5-4AC9-87A7-6C024F89CAA0}" type="pres">
      <dgm:prSet presAssocID="{F28DCEC3-7058-487A-A258-C1D6BC111AEC}" presName="sibTrans" presStyleCnt="0"/>
      <dgm:spPr/>
    </dgm:pt>
    <dgm:pt modelId="{09566033-A72B-4055-B07A-012451C86910}" type="pres">
      <dgm:prSet presAssocID="{4CAE13A0-1150-4864-AE1D-4EFE499F36C9}" presName="node" presStyleLbl="node1" presStyleIdx="5" presStyleCnt="6">
        <dgm:presLayoutVars>
          <dgm:bulletEnabled val="1"/>
        </dgm:presLayoutVars>
      </dgm:prSet>
      <dgm:spPr/>
    </dgm:pt>
  </dgm:ptLst>
  <dgm:cxnLst>
    <dgm:cxn modelId="{59503604-2B64-42B3-A295-B3E6FF31E716}" type="presOf" srcId="{8A526399-3A86-409C-B367-E801816EDC57}" destId="{2FB3665A-2AC4-4B0D-8A3E-96438A212A5E}" srcOrd="0" destOrd="0" presId="urn:microsoft.com/office/officeart/2005/8/layout/default"/>
    <dgm:cxn modelId="{600B281F-E750-4AA0-A3AE-969DD474423C}" type="presOf" srcId="{E2B51CB5-5FD7-47B2-859B-1F988DC49E3C}" destId="{3F926404-7018-4958-B261-1248684A3983}" srcOrd="0" destOrd="0" presId="urn:microsoft.com/office/officeart/2005/8/layout/default"/>
    <dgm:cxn modelId="{4BBDC03B-FF40-4ED2-B310-5974F0B03424}" type="presOf" srcId="{EB33E2F1-3607-4623-A595-9C3E14835470}" destId="{30EF9D0B-1C80-44C0-B456-1DFA035D66C7}" srcOrd="0" destOrd="0" presId="urn:microsoft.com/office/officeart/2005/8/layout/default"/>
    <dgm:cxn modelId="{11968850-4887-4032-9C73-167F1DBA850E}" srcId="{EB33E2F1-3607-4623-A595-9C3E14835470}" destId="{5C9E22F3-4723-47D8-A240-E24EBAFFC0E8}" srcOrd="1" destOrd="0" parTransId="{2FBA2692-33DB-4F61-9F44-57A904328106}" sibTransId="{9816CECB-D119-4C47-BEE2-A9F73DC02B51}"/>
    <dgm:cxn modelId="{7F80D973-7A30-4519-AFAD-ABC6B7808259}" srcId="{EB33E2F1-3607-4623-A595-9C3E14835470}" destId="{7CF63003-E762-4168-816A-0CBCFA89C771}" srcOrd="3" destOrd="0" parTransId="{55A91733-106A-4FCB-A5C7-06BA29ABCB11}" sibTransId="{EC8769B4-A8AE-4FC2-AE31-530013329A32}"/>
    <dgm:cxn modelId="{6EF6BA75-525D-42E2-BEF8-BF0A87761308}" srcId="{EB33E2F1-3607-4623-A595-9C3E14835470}" destId="{E2B51CB5-5FD7-47B2-859B-1F988DC49E3C}" srcOrd="0" destOrd="0" parTransId="{B82EAA29-F6F0-418F-9F59-6CCBF2D84E36}" sibTransId="{8CE89EB9-76ED-4B97-A71E-7C56891BD93C}"/>
    <dgm:cxn modelId="{67478498-6082-4DA2-89F3-7FCA93D31570}" srcId="{EB33E2F1-3607-4623-A595-9C3E14835470}" destId="{4CAE13A0-1150-4864-AE1D-4EFE499F36C9}" srcOrd="5" destOrd="0" parTransId="{F037F981-F3F4-47F7-9803-4534C2030334}" sibTransId="{590D48C1-B12F-4DA5-8AF4-A2323B49DD94}"/>
    <dgm:cxn modelId="{D088839A-404C-4EA8-96B9-BD5BC624039A}" srcId="{EB33E2F1-3607-4623-A595-9C3E14835470}" destId="{8A526399-3A86-409C-B367-E801816EDC57}" srcOrd="2" destOrd="0" parTransId="{4C820423-8556-4CF2-AC55-3A2C0AB4E7AB}" sibTransId="{F3C7FD68-58E2-4889-BF5A-949E0A078B37}"/>
    <dgm:cxn modelId="{E311E59A-20B6-42B4-9F95-B5ABC871F339}" srcId="{EB33E2F1-3607-4623-A595-9C3E14835470}" destId="{2793F31C-78A9-4868-9EE4-A5C76B4FD495}" srcOrd="4" destOrd="0" parTransId="{60F69E61-F437-4C6E-AAB7-77CD84F9E6B0}" sibTransId="{F28DCEC3-7058-487A-A258-C1D6BC111AEC}"/>
    <dgm:cxn modelId="{E54CEFAD-ED3D-4DB2-BD53-BC2EC22DE4B4}" type="presOf" srcId="{2793F31C-78A9-4868-9EE4-A5C76B4FD495}" destId="{4BF5A390-F575-46AA-94B2-0594E807F311}" srcOrd="0" destOrd="0" presId="urn:microsoft.com/office/officeart/2005/8/layout/default"/>
    <dgm:cxn modelId="{26D2BBB8-947F-448F-9027-4D5BC8B5A126}" type="presOf" srcId="{4CAE13A0-1150-4864-AE1D-4EFE499F36C9}" destId="{09566033-A72B-4055-B07A-012451C86910}" srcOrd="0" destOrd="0" presId="urn:microsoft.com/office/officeart/2005/8/layout/default"/>
    <dgm:cxn modelId="{983A29E7-B5B8-45CF-9024-8B17CD6FA3C5}" type="presOf" srcId="{5C9E22F3-4723-47D8-A240-E24EBAFFC0E8}" destId="{18070BF8-F95D-4FFE-BEC3-85DEDAF63FC5}" srcOrd="0" destOrd="0" presId="urn:microsoft.com/office/officeart/2005/8/layout/default"/>
    <dgm:cxn modelId="{42605ADA-31C3-47A8-8003-52BB4124140E}" type="presOf" srcId="{7CF63003-E762-4168-816A-0CBCFA89C771}" destId="{737325A1-AFEE-40EF-A771-CC75FF6304F4}" srcOrd="0" destOrd="0" presId="urn:microsoft.com/office/officeart/2005/8/layout/default"/>
    <dgm:cxn modelId="{DF204E1A-C382-4887-864B-7815514FC80F}" type="presParOf" srcId="{30EF9D0B-1C80-44C0-B456-1DFA035D66C7}" destId="{3F926404-7018-4958-B261-1248684A3983}" srcOrd="0" destOrd="0" presId="urn:microsoft.com/office/officeart/2005/8/layout/default"/>
    <dgm:cxn modelId="{631B2084-521E-4936-8926-23B12E1B7F95}" type="presParOf" srcId="{30EF9D0B-1C80-44C0-B456-1DFA035D66C7}" destId="{B1650AE7-8498-43D0-8C46-563898F24C0B}" srcOrd="1" destOrd="0" presId="urn:microsoft.com/office/officeart/2005/8/layout/default"/>
    <dgm:cxn modelId="{807B8D9D-8027-44B5-8ADB-C31FF7CC1C6F}" type="presParOf" srcId="{30EF9D0B-1C80-44C0-B456-1DFA035D66C7}" destId="{18070BF8-F95D-4FFE-BEC3-85DEDAF63FC5}" srcOrd="2" destOrd="0" presId="urn:microsoft.com/office/officeart/2005/8/layout/default"/>
    <dgm:cxn modelId="{F0A5213B-FAB0-4FA4-8957-4305ECE1A191}" type="presParOf" srcId="{30EF9D0B-1C80-44C0-B456-1DFA035D66C7}" destId="{9CBC8408-F70B-4ACB-ADEF-6B87F58B7C77}" srcOrd="3" destOrd="0" presId="urn:microsoft.com/office/officeart/2005/8/layout/default"/>
    <dgm:cxn modelId="{CA446D3B-8863-4542-B0D1-7DBE2F3B5CAB}" type="presParOf" srcId="{30EF9D0B-1C80-44C0-B456-1DFA035D66C7}" destId="{2FB3665A-2AC4-4B0D-8A3E-96438A212A5E}" srcOrd="4" destOrd="0" presId="urn:microsoft.com/office/officeart/2005/8/layout/default"/>
    <dgm:cxn modelId="{C319F089-C54F-47E3-AC5C-85271AAB69F8}" type="presParOf" srcId="{30EF9D0B-1C80-44C0-B456-1DFA035D66C7}" destId="{96F8C0F1-EC50-4924-B22D-37B2818BCA53}" srcOrd="5" destOrd="0" presId="urn:microsoft.com/office/officeart/2005/8/layout/default"/>
    <dgm:cxn modelId="{23D8892C-AE73-40FD-98DD-F4AA7C26B0AD}" type="presParOf" srcId="{30EF9D0B-1C80-44C0-B456-1DFA035D66C7}" destId="{737325A1-AFEE-40EF-A771-CC75FF6304F4}" srcOrd="6" destOrd="0" presId="urn:microsoft.com/office/officeart/2005/8/layout/default"/>
    <dgm:cxn modelId="{E4B90B22-4F75-4C6B-822A-E9E39CD66456}" type="presParOf" srcId="{30EF9D0B-1C80-44C0-B456-1DFA035D66C7}" destId="{D8473BD6-2FFC-467D-830D-E0A934157886}" srcOrd="7" destOrd="0" presId="urn:microsoft.com/office/officeart/2005/8/layout/default"/>
    <dgm:cxn modelId="{A383122C-FE70-40D8-B123-489CAD41FC6D}" type="presParOf" srcId="{30EF9D0B-1C80-44C0-B456-1DFA035D66C7}" destId="{4BF5A390-F575-46AA-94B2-0594E807F311}" srcOrd="8" destOrd="0" presId="urn:microsoft.com/office/officeart/2005/8/layout/default"/>
    <dgm:cxn modelId="{FEC8927D-F6A0-410F-9B3A-1D8E917702E2}" type="presParOf" srcId="{30EF9D0B-1C80-44C0-B456-1DFA035D66C7}" destId="{EB43E457-C4A5-4AC9-87A7-6C024F89CAA0}" srcOrd="9" destOrd="0" presId="urn:microsoft.com/office/officeart/2005/8/layout/default"/>
    <dgm:cxn modelId="{123D7040-761C-4760-9608-CB9955E8992C}" type="presParOf" srcId="{30EF9D0B-1C80-44C0-B456-1DFA035D66C7}" destId="{09566033-A72B-4055-B07A-012451C8691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56491-2EB1-406B-87B6-216C0F9B8AFD}" type="doc">
      <dgm:prSet loTypeId="urn:microsoft.com/office/officeart/2008/layout/AlternatingHexagons" loCatId="list" qsTypeId="urn:microsoft.com/office/officeart/2005/8/quickstyle/simple1" qsCatId="simple" csTypeId="urn:microsoft.com/office/officeart/2005/8/colors/accent2_2" csCatId="accent2" phldr="1"/>
      <dgm:spPr/>
      <dgm:t>
        <a:bodyPr/>
        <a:lstStyle/>
        <a:p>
          <a:endParaRPr lang="de-DE"/>
        </a:p>
      </dgm:t>
    </dgm:pt>
    <dgm:pt modelId="{A3C921BB-15F4-4FB7-9D81-D7AE4C97AC42}">
      <dgm:prSet phldrT="[Text]"/>
      <dgm:spPr>
        <a:solidFill>
          <a:schemeClr val="tx2"/>
        </a:solidFill>
      </dgm:spPr>
      <dgm:t>
        <a:bodyPr/>
        <a:lstStyle/>
        <a:p>
          <a:r>
            <a:rPr lang="de-DE" dirty="0"/>
            <a:t>Interviews</a:t>
          </a:r>
        </a:p>
      </dgm:t>
    </dgm:pt>
    <dgm:pt modelId="{ABDB30D8-B272-44E0-A066-5D304CE6979A}" type="parTrans" cxnId="{32246FFF-AAC0-4D91-8027-F386019701B0}">
      <dgm:prSet/>
      <dgm:spPr/>
      <dgm:t>
        <a:bodyPr/>
        <a:lstStyle/>
        <a:p>
          <a:endParaRPr lang="de-DE"/>
        </a:p>
      </dgm:t>
    </dgm:pt>
    <dgm:pt modelId="{565A728A-0595-4A08-9805-4BDBA97FE2FE}" type="sibTrans" cxnId="{32246FFF-AAC0-4D91-8027-F386019701B0}">
      <dgm:prSet/>
      <dgm:spPr>
        <a:solidFill>
          <a:schemeClr val="tx2"/>
        </a:solidFill>
      </dgm:spPr>
      <dgm:t>
        <a:bodyPr/>
        <a:lstStyle/>
        <a:p>
          <a:r>
            <a:rPr lang="de-DE" dirty="0"/>
            <a:t>Workshops</a:t>
          </a:r>
        </a:p>
      </dgm:t>
    </dgm:pt>
    <dgm:pt modelId="{0FAAD500-45B6-4AA8-A013-FF5CB9B82BAD}">
      <dgm:prSet phldrT="[Text]"/>
      <dgm:spPr>
        <a:solidFill>
          <a:schemeClr val="tx2"/>
        </a:solidFill>
      </dgm:spPr>
      <dgm:t>
        <a:bodyPr/>
        <a:lstStyle/>
        <a:p>
          <a:r>
            <a:rPr lang="de-DE" dirty="0"/>
            <a:t>Survey</a:t>
          </a:r>
        </a:p>
      </dgm:t>
    </dgm:pt>
    <dgm:pt modelId="{3AF96A13-2114-49AC-94AD-1459B56D967F}" type="parTrans" cxnId="{A71BEE22-5BE9-43D1-8C71-42CFDA3663AB}">
      <dgm:prSet/>
      <dgm:spPr/>
      <dgm:t>
        <a:bodyPr/>
        <a:lstStyle/>
        <a:p>
          <a:endParaRPr lang="de-DE"/>
        </a:p>
      </dgm:t>
    </dgm:pt>
    <dgm:pt modelId="{77D6324A-F9DD-46A2-80D1-7C3141FEC449}" type="sibTrans" cxnId="{A71BEE22-5BE9-43D1-8C71-42CFDA3663AB}">
      <dgm:prSet/>
      <dgm:spPr>
        <a:solidFill>
          <a:schemeClr val="bg1"/>
        </a:solidFill>
        <a:ln>
          <a:solidFill>
            <a:schemeClr val="bg1"/>
          </a:solidFill>
        </a:ln>
      </dgm:spPr>
      <dgm:t>
        <a:bodyPr/>
        <a:lstStyle/>
        <a:p>
          <a:endParaRPr lang="de-DE" dirty="0"/>
        </a:p>
      </dgm:t>
    </dgm:pt>
    <dgm:pt modelId="{9F827980-A2CD-4306-9F40-BA5CDE10CBC9}" type="pres">
      <dgm:prSet presAssocID="{D8056491-2EB1-406B-87B6-216C0F9B8AFD}" presName="Name0" presStyleCnt="0">
        <dgm:presLayoutVars>
          <dgm:chMax/>
          <dgm:chPref/>
          <dgm:dir/>
          <dgm:animLvl val="lvl"/>
        </dgm:presLayoutVars>
      </dgm:prSet>
      <dgm:spPr/>
    </dgm:pt>
    <dgm:pt modelId="{0E4AC986-D95C-41CE-A4EF-3A28CF02115A}" type="pres">
      <dgm:prSet presAssocID="{A3C921BB-15F4-4FB7-9D81-D7AE4C97AC42}" presName="composite" presStyleCnt="0"/>
      <dgm:spPr/>
    </dgm:pt>
    <dgm:pt modelId="{6C6C03E8-39C7-4345-B181-25CE6E3E5B63}" type="pres">
      <dgm:prSet presAssocID="{A3C921BB-15F4-4FB7-9D81-D7AE4C97AC42}" presName="Parent1" presStyleLbl="node1" presStyleIdx="0" presStyleCnt="4">
        <dgm:presLayoutVars>
          <dgm:chMax val="1"/>
          <dgm:chPref val="1"/>
          <dgm:bulletEnabled val="1"/>
        </dgm:presLayoutVars>
      </dgm:prSet>
      <dgm:spPr/>
    </dgm:pt>
    <dgm:pt modelId="{5C6A0E71-6993-42EF-906D-BC3E16D58691}" type="pres">
      <dgm:prSet presAssocID="{A3C921BB-15F4-4FB7-9D81-D7AE4C97AC42}" presName="Childtext1" presStyleLbl="revTx" presStyleIdx="0" presStyleCnt="2">
        <dgm:presLayoutVars>
          <dgm:chMax val="0"/>
          <dgm:chPref val="0"/>
          <dgm:bulletEnabled val="1"/>
        </dgm:presLayoutVars>
      </dgm:prSet>
      <dgm:spPr/>
    </dgm:pt>
    <dgm:pt modelId="{BDFBFB92-2574-4579-B2CB-CE1F2001B471}" type="pres">
      <dgm:prSet presAssocID="{A3C921BB-15F4-4FB7-9D81-D7AE4C97AC42}" presName="BalanceSpacing" presStyleCnt="0"/>
      <dgm:spPr/>
    </dgm:pt>
    <dgm:pt modelId="{EACD04FC-A282-4494-AA03-FCB909E05722}" type="pres">
      <dgm:prSet presAssocID="{A3C921BB-15F4-4FB7-9D81-D7AE4C97AC42}" presName="BalanceSpacing1" presStyleCnt="0"/>
      <dgm:spPr/>
    </dgm:pt>
    <dgm:pt modelId="{A1F08D57-1A61-452B-BC6C-5BFD53468AA0}" type="pres">
      <dgm:prSet presAssocID="{565A728A-0595-4A08-9805-4BDBA97FE2FE}" presName="Accent1Text" presStyleLbl="node1" presStyleIdx="1" presStyleCnt="4"/>
      <dgm:spPr/>
    </dgm:pt>
    <dgm:pt modelId="{8BCAF3FA-59E3-4F04-86C6-AFB8D3F2494D}" type="pres">
      <dgm:prSet presAssocID="{565A728A-0595-4A08-9805-4BDBA97FE2FE}" presName="spaceBetweenRectangles" presStyleCnt="0"/>
      <dgm:spPr/>
    </dgm:pt>
    <dgm:pt modelId="{2A3F1E2C-71BD-4F08-9C84-CA6DB1947511}" type="pres">
      <dgm:prSet presAssocID="{0FAAD500-45B6-4AA8-A013-FF5CB9B82BAD}" presName="composite" presStyleCnt="0"/>
      <dgm:spPr/>
    </dgm:pt>
    <dgm:pt modelId="{CC19EBA1-77A7-4EC2-86B0-C982576C810B}" type="pres">
      <dgm:prSet presAssocID="{0FAAD500-45B6-4AA8-A013-FF5CB9B82BAD}" presName="Parent1" presStyleLbl="node1" presStyleIdx="2" presStyleCnt="4">
        <dgm:presLayoutVars>
          <dgm:chMax val="1"/>
          <dgm:chPref val="1"/>
          <dgm:bulletEnabled val="1"/>
        </dgm:presLayoutVars>
      </dgm:prSet>
      <dgm:spPr/>
    </dgm:pt>
    <dgm:pt modelId="{F41EC458-26FC-4938-B883-58DC29EED9B2}" type="pres">
      <dgm:prSet presAssocID="{0FAAD500-45B6-4AA8-A013-FF5CB9B82BAD}" presName="Childtext1" presStyleLbl="revTx" presStyleIdx="1" presStyleCnt="2">
        <dgm:presLayoutVars>
          <dgm:chMax val="0"/>
          <dgm:chPref val="0"/>
          <dgm:bulletEnabled val="1"/>
        </dgm:presLayoutVars>
      </dgm:prSet>
      <dgm:spPr/>
    </dgm:pt>
    <dgm:pt modelId="{8BA33365-1AC8-403F-B4CD-87ECD16E8E76}" type="pres">
      <dgm:prSet presAssocID="{0FAAD500-45B6-4AA8-A013-FF5CB9B82BAD}" presName="BalanceSpacing" presStyleCnt="0"/>
      <dgm:spPr/>
    </dgm:pt>
    <dgm:pt modelId="{C18F59A5-F0CA-4C19-93A1-23197669385C}" type="pres">
      <dgm:prSet presAssocID="{0FAAD500-45B6-4AA8-A013-FF5CB9B82BAD}" presName="BalanceSpacing1" presStyleCnt="0"/>
      <dgm:spPr/>
    </dgm:pt>
    <dgm:pt modelId="{3CAF126C-2C95-4468-B297-EB6AB0224B7C}" type="pres">
      <dgm:prSet presAssocID="{77D6324A-F9DD-46A2-80D1-7C3141FEC449}" presName="Accent1Text" presStyleLbl="node1" presStyleIdx="3" presStyleCnt="4" custAng="5400000" custLinFactX="-100000" custLinFactNeighborX="-130803" custLinFactNeighborY="17489"/>
      <dgm:spPr/>
    </dgm:pt>
  </dgm:ptLst>
  <dgm:cxnLst>
    <dgm:cxn modelId="{039E2005-3288-43CD-8067-F8D5D10237CA}" type="presOf" srcId="{0FAAD500-45B6-4AA8-A013-FF5CB9B82BAD}" destId="{CC19EBA1-77A7-4EC2-86B0-C982576C810B}" srcOrd="0" destOrd="0" presId="urn:microsoft.com/office/officeart/2008/layout/AlternatingHexagons"/>
    <dgm:cxn modelId="{AD30A220-3944-47BE-B5E6-7139774ADC3E}" type="presOf" srcId="{77D6324A-F9DD-46A2-80D1-7C3141FEC449}" destId="{3CAF126C-2C95-4468-B297-EB6AB0224B7C}" srcOrd="0" destOrd="0" presId="urn:microsoft.com/office/officeart/2008/layout/AlternatingHexagons"/>
    <dgm:cxn modelId="{A71BEE22-5BE9-43D1-8C71-42CFDA3663AB}" srcId="{D8056491-2EB1-406B-87B6-216C0F9B8AFD}" destId="{0FAAD500-45B6-4AA8-A013-FF5CB9B82BAD}" srcOrd="1" destOrd="0" parTransId="{3AF96A13-2114-49AC-94AD-1459B56D967F}" sibTransId="{77D6324A-F9DD-46A2-80D1-7C3141FEC449}"/>
    <dgm:cxn modelId="{F5700B9B-F935-4B46-8BA1-BCEA24976564}" type="presOf" srcId="{D8056491-2EB1-406B-87B6-216C0F9B8AFD}" destId="{9F827980-A2CD-4306-9F40-BA5CDE10CBC9}" srcOrd="0" destOrd="0" presId="urn:microsoft.com/office/officeart/2008/layout/AlternatingHexagons"/>
    <dgm:cxn modelId="{19CAACA4-0AC3-4B00-A6A0-82A43B259E89}" type="presOf" srcId="{565A728A-0595-4A08-9805-4BDBA97FE2FE}" destId="{A1F08D57-1A61-452B-BC6C-5BFD53468AA0}" srcOrd="0" destOrd="0" presId="urn:microsoft.com/office/officeart/2008/layout/AlternatingHexagons"/>
    <dgm:cxn modelId="{285FB1E6-84D0-4B6B-9F91-5F3C547F9949}" type="presOf" srcId="{A3C921BB-15F4-4FB7-9D81-D7AE4C97AC42}" destId="{6C6C03E8-39C7-4345-B181-25CE6E3E5B63}" srcOrd="0" destOrd="0" presId="urn:microsoft.com/office/officeart/2008/layout/AlternatingHexagons"/>
    <dgm:cxn modelId="{32246FFF-AAC0-4D91-8027-F386019701B0}" srcId="{D8056491-2EB1-406B-87B6-216C0F9B8AFD}" destId="{A3C921BB-15F4-4FB7-9D81-D7AE4C97AC42}" srcOrd="0" destOrd="0" parTransId="{ABDB30D8-B272-44E0-A066-5D304CE6979A}" sibTransId="{565A728A-0595-4A08-9805-4BDBA97FE2FE}"/>
    <dgm:cxn modelId="{AD60562D-3299-4B24-B917-C7DD50500517}" type="presParOf" srcId="{9F827980-A2CD-4306-9F40-BA5CDE10CBC9}" destId="{0E4AC986-D95C-41CE-A4EF-3A28CF02115A}" srcOrd="0" destOrd="0" presId="urn:microsoft.com/office/officeart/2008/layout/AlternatingHexagons"/>
    <dgm:cxn modelId="{3CF6111A-72C9-4C58-ABCA-AE9B35CA4422}" type="presParOf" srcId="{0E4AC986-D95C-41CE-A4EF-3A28CF02115A}" destId="{6C6C03E8-39C7-4345-B181-25CE6E3E5B63}" srcOrd="0" destOrd="0" presId="urn:microsoft.com/office/officeart/2008/layout/AlternatingHexagons"/>
    <dgm:cxn modelId="{B089A7D2-70B9-4373-94C3-F404A8AB22CE}" type="presParOf" srcId="{0E4AC986-D95C-41CE-A4EF-3A28CF02115A}" destId="{5C6A0E71-6993-42EF-906D-BC3E16D58691}" srcOrd="1" destOrd="0" presId="urn:microsoft.com/office/officeart/2008/layout/AlternatingHexagons"/>
    <dgm:cxn modelId="{7D75228E-BD48-47C7-96D5-62DB8CB64029}" type="presParOf" srcId="{0E4AC986-D95C-41CE-A4EF-3A28CF02115A}" destId="{BDFBFB92-2574-4579-B2CB-CE1F2001B471}" srcOrd="2" destOrd="0" presId="urn:microsoft.com/office/officeart/2008/layout/AlternatingHexagons"/>
    <dgm:cxn modelId="{1A37C7B7-3970-4F51-9564-BDBA565541BA}" type="presParOf" srcId="{0E4AC986-D95C-41CE-A4EF-3A28CF02115A}" destId="{EACD04FC-A282-4494-AA03-FCB909E05722}" srcOrd="3" destOrd="0" presId="urn:microsoft.com/office/officeart/2008/layout/AlternatingHexagons"/>
    <dgm:cxn modelId="{FF63BB6F-5A05-4CA3-B07F-07A2AE10FF50}" type="presParOf" srcId="{0E4AC986-D95C-41CE-A4EF-3A28CF02115A}" destId="{A1F08D57-1A61-452B-BC6C-5BFD53468AA0}" srcOrd="4" destOrd="0" presId="urn:microsoft.com/office/officeart/2008/layout/AlternatingHexagons"/>
    <dgm:cxn modelId="{4B00EF51-A19C-4711-B57C-EDD85475F497}" type="presParOf" srcId="{9F827980-A2CD-4306-9F40-BA5CDE10CBC9}" destId="{8BCAF3FA-59E3-4F04-86C6-AFB8D3F2494D}" srcOrd="1" destOrd="0" presId="urn:microsoft.com/office/officeart/2008/layout/AlternatingHexagons"/>
    <dgm:cxn modelId="{7891CDCA-7911-4AF2-A447-C793ED18F13A}" type="presParOf" srcId="{9F827980-A2CD-4306-9F40-BA5CDE10CBC9}" destId="{2A3F1E2C-71BD-4F08-9C84-CA6DB1947511}" srcOrd="2" destOrd="0" presId="urn:microsoft.com/office/officeart/2008/layout/AlternatingHexagons"/>
    <dgm:cxn modelId="{B4E95679-2D20-47E7-90C4-531A3197983B}" type="presParOf" srcId="{2A3F1E2C-71BD-4F08-9C84-CA6DB1947511}" destId="{CC19EBA1-77A7-4EC2-86B0-C982576C810B}" srcOrd="0" destOrd="0" presId="urn:microsoft.com/office/officeart/2008/layout/AlternatingHexagons"/>
    <dgm:cxn modelId="{14D6970B-E2D1-4E88-8597-7761E438B465}" type="presParOf" srcId="{2A3F1E2C-71BD-4F08-9C84-CA6DB1947511}" destId="{F41EC458-26FC-4938-B883-58DC29EED9B2}" srcOrd="1" destOrd="0" presId="urn:microsoft.com/office/officeart/2008/layout/AlternatingHexagons"/>
    <dgm:cxn modelId="{703C72C1-D247-4A0D-B127-86AB1FE25E20}" type="presParOf" srcId="{2A3F1E2C-71BD-4F08-9C84-CA6DB1947511}" destId="{8BA33365-1AC8-403F-B4CD-87ECD16E8E76}" srcOrd="2" destOrd="0" presId="urn:microsoft.com/office/officeart/2008/layout/AlternatingHexagons"/>
    <dgm:cxn modelId="{A4918003-255D-47AF-AD7E-8A57B499E070}" type="presParOf" srcId="{2A3F1E2C-71BD-4F08-9C84-CA6DB1947511}" destId="{C18F59A5-F0CA-4C19-93A1-23197669385C}" srcOrd="3" destOrd="0" presId="urn:microsoft.com/office/officeart/2008/layout/AlternatingHexagons"/>
    <dgm:cxn modelId="{50A72E66-28D9-40EB-AE3D-CEED1EBF9674}" type="presParOf" srcId="{2A3F1E2C-71BD-4F08-9C84-CA6DB1947511}" destId="{3CAF126C-2C95-4468-B297-EB6AB0224B7C}"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26404-7018-4958-B261-1248684A3983}">
      <dsp:nvSpPr>
        <dsp:cNvPr id="0" name=""/>
        <dsp:cNvSpPr/>
      </dsp:nvSpPr>
      <dsp:spPr>
        <a:xfrm>
          <a:off x="0"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Simple and intuitive operation</a:t>
          </a:r>
        </a:p>
      </dsp:txBody>
      <dsp:txXfrm>
        <a:off x="0" y="462079"/>
        <a:ext cx="3457313" cy="2074387"/>
      </dsp:txXfrm>
    </dsp:sp>
    <dsp:sp modelId="{18070BF8-F95D-4FFE-BEC3-85DEDAF63FC5}">
      <dsp:nvSpPr>
        <dsp:cNvPr id="0" name=""/>
        <dsp:cNvSpPr/>
      </dsp:nvSpPr>
      <dsp:spPr>
        <a:xfrm>
          <a:off x="3803044"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Reliability and precision</a:t>
          </a:r>
          <a:endParaRPr lang="de-DE" sz="2000" kern="1200" dirty="0">
            <a:solidFill>
              <a:schemeClr val="tx1"/>
            </a:solidFill>
          </a:endParaRPr>
        </a:p>
      </dsp:txBody>
      <dsp:txXfrm>
        <a:off x="3803044" y="462079"/>
        <a:ext cx="3457313" cy="2074387"/>
      </dsp:txXfrm>
    </dsp:sp>
    <dsp:sp modelId="{2FB3665A-2AC4-4B0D-8A3E-96438A212A5E}">
      <dsp:nvSpPr>
        <dsp:cNvPr id="0" name=""/>
        <dsp:cNvSpPr/>
      </dsp:nvSpPr>
      <dsp:spPr>
        <a:xfrm>
          <a:off x="7606088"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Seamless integration</a:t>
          </a:r>
        </a:p>
      </dsp:txBody>
      <dsp:txXfrm>
        <a:off x="7606088" y="462079"/>
        <a:ext cx="3457313" cy="2074387"/>
      </dsp:txXfrm>
    </dsp:sp>
    <dsp:sp modelId="{737325A1-AFEE-40EF-A771-CC75FF6304F4}">
      <dsp:nvSpPr>
        <dsp:cNvPr id="0" name=""/>
        <dsp:cNvSpPr/>
      </dsp:nvSpPr>
      <dsp:spPr>
        <a:xfrm>
          <a:off x="0"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Data protection and compliance</a:t>
          </a:r>
        </a:p>
      </dsp:txBody>
      <dsp:txXfrm>
        <a:off x="0" y="2882199"/>
        <a:ext cx="3457313" cy="2074387"/>
      </dsp:txXfrm>
    </dsp:sp>
    <dsp:sp modelId="{4BF5A390-F575-46AA-94B2-0594E807F311}">
      <dsp:nvSpPr>
        <dsp:cNvPr id="0" name=""/>
        <dsp:cNvSpPr/>
      </dsp:nvSpPr>
      <dsp:spPr>
        <a:xfrm>
          <a:off x="3803044"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Transparency and traceability</a:t>
          </a:r>
        </a:p>
      </dsp:txBody>
      <dsp:txXfrm>
        <a:off x="3803044" y="2882199"/>
        <a:ext cx="3457313" cy="2074387"/>
      </dsp:txXfrm>
    </dsp:sp>
    <dsp:sp modelId="{09566033-A72B-4055-B07A-012451C86910}">
      <dsp:nvSpPr>
        <dsp:cNvPr id="0" name=""/>
        <dsp:cNvSpPr/>
      </dsp:nvSpPr>
      <dsp:spPr>
        <a:xfrm>
          <a:off x="7606088"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chemeClr val="tx1"/>
              </a:solidFill>
            </a:rPr>
            <a:t>Adaptability</a:t>
          </a:r>
        </a:p>
      </dsp:txBody>
      <dsp:txXfrm>
        <a:off x="7606088" y="2882199"/>
        <a:ext cx="3457313" cy="2074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26404-7018-4958-B261-1248684A3983}">
      <dsp:nvSpPr>
        <dsp:cNvPr id="0" name=""/>
        <dsp:cNvSpPr/>
      </dsp:nvSpPr>
      <dsp:spPr>
        <a:xfrm>
          <a:off x="0"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Simple and intuitive operation</a:t>
          </a:r>
        </a:p>
        <a:p>
          <a:pPr marL="0" lvl="0" indent="0" algn="l" defTabSz="800100">
            <a:lnSpc>
              <a:spcPct val="90000"/>
            </a:lnSpc>
            <a:spcBef>
              <a:spcPct val="0"/>
            </a:spcBef>
            <a:spcAft>
              <a:spcPct val="35000"/>
            </a:spcAft>
            <a:buNone/>
          </a:pPr>
          <a:r>
            <a:rPr lang="de-DE" sz="1400" b="0" kern="1200" dirty="0">
              <a:solidFill>
                <a:schemeClr val="tx1"/>
              </a:solidFill>
            </a:rPr>
            <a:t>Generally speaking, there is no reason to put broader use on hold – individual target groups are served better than others.</a:t>
          </a:r>
          <a:br>
            <a:rPr lang="de-DE" sz="1800" kern="1200" dirty="0">
              <a:solidFill>
                <a:schemeClr val="tx1"/>
              </a:solidFill>
            </a:rPr>
          </a:br>
          <a:endParaRPr lang="de-DE" sz="1800" kern="1200" dirty="0">
            <a:solidFill>
              <a:schemeClr val="tx1"/>
            </a:solidFill>
          </a:endParaRPr>
        </a:p>
      </dsp:txBody>
      <dsp:txXfrm>
        <a:off x="0" y="462079"/>
        <a:ext cx="3457313" cy="2074387"/>
      </dsp:txXfrm>
    </dsp:sp>
    <dsp:sp modelId="{18070BF8-F95D-4FFE-BEC3-85DEDAF63FC5}">
      <dsp:nvSpPr>
        <dsp:cNvPr id="0" name=""/>
        <dsp:cNvSpPr/>
      </dsp:nvSpPr>
      <dsp:spPr>
        <a:xfrm>
          <a:off x="3803044"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Reliability and accuracy</a:t>
          </a:r>
        </a:p>
        <a:p>
          <a:pPr marL="0" lvl="0" indent="0" algn="l" defTabSz="800100">
            <a:lnSpc>
              <a:spcPct val="90000"/>
            </a:lnSpc>
            <a:spcBef>
              <a:spcPct val="0"/>
            </a:spcBef>
            <a:spcAft>
              <a:spcPct val="35000"/>
            </a:spcAft>
            <a:buNone/>
          </a:pPr>
          <a:r>
            <a:rPr lang="de-DE" sz="1400" b="0" kern="1200" dirty="0">
              <a:solidFill>
                <a:schemeClr val="tx1"/>
              </a:solidFill>
            </a:rPr>
            <a:t>The quality of the output varied greatly. Some results were good, but some of the simplest questions were answered incorrectly. Beginners in particular will find this overwhelming.</a:t>
          </a:r>
          <a:endParaRPr lang="de-DE" sz="1800" kern="1200" dirty="0">
            <a:solidFill>
              <a:schemeClr val="tx1"/>
            </a:solidFill>
          </a:endParaRPr>
        </a:p>
      </dsp:txBody>
      <dsp:txXfrm>
        <a:off x="3803044" y="462079"/>
        <a:ext cx="3457313" cy="2074387"/>
      </dsp:txXfrm>
    </dsp:sp>
    <dsp:sp modelId="{2FB3665A-2AC4-4B0D-8A3E-96438A212A5E}">
      <dsp:nvSpPr>
        <dsp:cNvPr id="0" name=""/>
        <dsp:cNvSpPr/>
      </dsp:nvSpPr>
      <dsp:spPr>
        <a:xfrm>
          <a:off x="7606088" y="46207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Seamless integration</a:t>
          </a:r>
        </a:p>
        <a:p>
          <a:pPr marL="0" lvl="0" indent="0" algn="l" defTabSz="800100">
            <a:lnSpc>
              <a:spcPct val="90000"/>
            </a:lnSpc>
            <a:spcBef>
              <a:spcPct val="0"/>
            </a:spcBef>
            <a:spcAft>
              <a:spcPct val="35000"/>
            </a:spcAft>
            <a:buNone/>
          </a:pPr>
          <a:r>
            <a:rPr lang="de-DE" sz="1400" b="0" kern="1200" dirty="0">
              <a:solidFill>
                <a:schemeClr val="tx1"/>
              </a:solidFill>
            </a:rPr>
            <a:t>Not yet 100% there, but at a level that would be </a:t>
          </a:r>
          <a:r>
            <a:rPr lang="de-DE" sz="1400" b="0" kern="1200" dirty="0" err="1">
              <a:solidFill>
                <a:schemeClr val="tx1"/>
              </a:solidFill>
            </a:rPr>
            <a:t>acceptable</a:t>
          </a:r>
          <a:r>
            <a:rPr lang="de-DE" sz="1400" b="0" kern="1200" dirty="0">
              <a:solidFill>
                <a:schemeClr val="tx1"/>
              </a:solidFill>
            </a:rPr>
            <a:t> for use by different target groups.</a:t>
          </a:r>
        </a:p>
        <a:p>
          <a:pPr marL="0" lvl="0" indent="0" algn="l" defTabSz="800100">
            <a:lnSpc>
              <a:spcPct val="90000"/>
            </a:lnSpc>
            <a:spcBef>
              <a:spcPct val="0"/>
            </a:spcBef>
            <a:spcAft>
              <a:spcPct val="35000"/>
            </a:spcAft>
            <a:buNone/>
          </a:pPr>
          <a:endParaRPr lang="de-DE" sz="1400" b="0" kern="1200" dirty="0">
            <a:solidFill>
              <a:schemeClr val="tx1"/>
            </a:solidFill>
          </a:endParaRPr>
        </a:p>
        <a:p>
          <a:pPr marL="0" lvl="0" indent="0" algn="l" defTabSz="800100">
            <a:lnSpc>
              <a:spcPct val="90000"/>
            </a:lnSpc>
            <a:spcBef>
              <a:spcPct val="0"/>
            </a:spcBef>
            <a:spcAft>
              <a:spcPct val="35000"/>
            </a:spcAft>
            <a:buNone/>
          </a:pPr>
          <a:endParaRPr lang="de-DE" sz="1400" b="0" kern="1200" dirty="0">
            <a:solidFill>
              <a:schemeClr val="tx1"/>
            </a:solidFill>
          </a:endParaRPr>
        </a:p>
      </dsp:txBody>
      <dsp:txXfrm>
        <a:off x="7606088" y="462079"/>
        <a:ext cx="3457313" cy="2074387"/>
      </dsp:txXfrm>
    </dsp:sp>
    <dsp:sp modelId="{737325A1-AFEE-40EF-A771-CC75FF6304F4}">
      <dsp:nvSpPr>
        <dsp:cNvPr id="0" name=""/>
        <dsp:cNvSpPr/>
      </dsp:nvSpPr>
      <dsp:spPr>
        <a:xfrm>
          <a:off x="0"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Data protection and compliance</a:t>
          </a:r>
        </a:p>
        <a:p>
          <a:pPr marL="0" lvl="0" indent="0" algn="l" defTabSz="800100">
            <a:lnSpc>
              <a:spcPct val="90000"/>
            </a:lnSpc>
            <a:spcBef>
              <a:spcPct val="0"/>
            </a:spcBef>
            <a:spcAft>
              <a:spcPct val="35000"/>
            </a:spcAft>
            <a:buNone/>
          </a:pPr>
          <a:r>
            <a:rPr lang="de-DE" sz="1400" b="0" kern="1200" dirty="0">
              <a:solidFill>
                <a:schemeClr val="tx1"/>
              </a:solidFill>
            </a:rPr>
            <a:t>Depends on the general policy regarding Copilot and AI use.</a:t>
          </a:r>
        </a:p>
        <a:p>
          <a:pPr marL="0" lvl="0" indent="0" algn="l" defTabSz="800100">
            <a:lnSpc>
              <a:spcPct val="90000"/>
            </a:lnSpc>
            <a:spcBef>
              <a:spcPct val="0"/>
            </a:spcBef>
            <a:spcAft>
              <a:spcPct val="35000"/>
            </a:spcAft>
            <a:buNone/>
          </a:pPr>
          <a:endParaRPr lang="de-DE" sz="1400" b="0" kern="1200" dirty="0">
            <a:solidFill>
              <a:schemeClr val="tx1"/>
            </a:solidFill>
          </a:endParaRPr>
        </a:p>
        <a:p>
          <a:pPr marL="0" lvl="0" indent="0" algn="l" defTabSz="800100">
            <a:lnSpc>
              <a:spcPct val="90000"/>
            </a:lnSpc>
            <a:spcBef>
              <a:spcPct val="0"/>
            </a:spcBef>
            <a:spcAft>
              <a:spcPct val="35000"/>
            </a:spcAft>
            <a:buNone/>
          </a:pPr>
          <a:endParaRPr lang="de-DE" sz="1400" b="0" kern="1200" dirty="0">
            <a:solidFill>
              <a:schemeClr val="tx1"/>
            </a:solidFill>
          </a:endParaRPr>
        </a:p>
      </dsp:txBody>
      <dsp:txXfrm>
        <a:off x="0" y="2882199"/>
        <a:ext cx="3457313" cy="2074387"/>
      </dsp:txXfrm>
    </dsp:sp>
    <dsp:sp modelId="{4BF5A390-F575-46AA-94B2-0594E807F311}">
      <dsp:nvSpPr>
        <dsp:cNvPr id="0" name=""/>
        <dsp:cNvSpPr/>
      </dsp:nvSpPr>
      <dsp:spPr>
        <a:xfrm>
          <a:off x="3803044"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Transparency and traceability</a:t>
          </a:r>
        </a:p>
        <a:p>
          <a:pPr marL="0" lvl="0" indent="0" algn="l" defTabSz="800100">
            <a:lnSpc>
              <a:spcPct val="90000"/>
            </a:lnSpc>
            <a:spcBef>
              <a:spcPct val="0"/>
            </a:spcBef>
            <a:spcAft>
              <a:spcPct val="35000"/>
            </a:spcAft>
            <a:buNone/>
          </a:pPr>
          <a:r>
            <a:rPr lang="de-DE" sz="1200" b="0" kern="1200" dirty="0">
              <a:solidFill>
                <a:schemeClr val="tx1"/>
              </a:solidFill>
            </a:rPr>
            <a:t>Currently a problem area – even if filters etc. are specified, a certain level of data and AI expertise is required to ensure safe use.</a:t>
          </a:r>
          <a:br>
            <a:rPr lang="de-DE" sz="1200" b="0" kern="1200" dirty="0">
              <a:solidFill>
                <a:schemeClr val="tx1"/>
              </a:solidFill>
            </a:rPr>
          </a:br>
          <a:r>
            <a:rPr lang="de-DE" sz="1200" b="0" kern="1200" dirty="0">
              <a:solidFill>
                <a:schemeClr val="tx1"/>
              </a:solidFill>
            </a:rPr>
            <a:t>Same questions do not always yield the same results</a:t>
          </a:r>
        </a:p>
      </dsp:txBody>
      <dsp:txXfrm>
        <a:off x="3803044" y="2882199"/>
        <a:ext cx="3457313" cy="2074387"/>
      </dsp:txXfrm>
    </dsp:sp>
    <dsp:sp modelId="{09566033-A72B-4055-B07A-012451C86910}">
      <dsp:nvSpPr>
        <dsp:cNvPr id="0" name=""/>
        <dsp:cNvSpPr/>
      </dsp:nvSpPr>
      <dsp:spPr>
        <a:xfrm>
          <a:off x="7606088" y="2882199"/>
          <a:ext cx="3457313" cy="2074387"/>
        </a:xfrm>
        <a:prstGeom prst="rect">
          <a:avLst/>
        </a:prstGeom>
        <a:solidFill>
          <a:schemeClr val="bg1">
            <a:lumMod val="95000"/>
          </a:schemeClr>
        </a:solidFill>
        <a:ln w="12700" cap="flat" cmpd="sng" algn="ctr">
          <a:solidFill>
            <a:schemeClr val="bg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DE" sz="1800" b="1" kern="1200" dirty="0">
              <a:solidFill>
                <a:schemeClr val="tx1"/>
              </a:solidFill>
            </a:rPr>
            <a:t>Adaptability</a:t>
          </a:r>
        </a:p>
        <a:p>
          <a:pPr marL="0" lvl="0" indent="0" algn="l" defTabSz="800100">
            <a:lnSpc>
              <a:spcPct val="90000"/>
            </a:lnSpc>
            <a:spcBef>
              <a:spcPct val="0"/>
            </a:spcBef>
            <a:spcAft>
              <a:spcPct val="35000"/>
            </a:spcAft>
            <a:buNone/>
          </a:pPr>
          <a:r>
            <a:rPr lang="de-DE" sz="1400" b="0" kern="1200" dirty="0">
              <a:solidFill>
                <a:schemeClr val="tx1"/>
              </a:solidFill>
            </a:rPr>
            <a:t>Provided via metadata and enhancements, still with certain </a:t>
          </a:r>
          <a:r>
            <a:rPr lang="de-DE" sz="1400" b="0" kern="1200" dirty="0" err="1">
              <a:solidFill>
                <a:schemeClr val="tx1"/>
              </a:solidFill>
            </a:rPr>
            <a:t>restrictions </a:t>
          </a:r>
          <a:r>
            <a:rPr lang="de-DE" sz="1400" b="0" kern="1200" dirty="0">
              <a:solidFill>
                <a:schemeClr val="tx1"/>
              </a:solidFill>
            </a:rPr>
            <a:t>but to an </a:t>
          </a:r>
          <a:r>
            <a:rPr lang="de-DE" sz="1400" b="0" kern="1200" dirty="0" err="1">
              <a:solidFill>
                <a:schemeClr val="tx1"/>
              </a:solidFill>
            </a:rPr>
            <a:t>acceptable </a:t>
          </a:r>
          <a:r>
            <a:rPr lang="de-DE" sz="1400" b="0" kern="1200" dirty="0">
              <a:solidFill>
                <a:schemeClr val="tx1"/>
              </a:solidFill>
            </a:rPr>
            <a:t>extent. High </a:t>
          </a:r>
          <a:r>
            <a:rPr lang="de-DE" sz="1400" b="0" kern="1200" dirty="0" err="1">
              <a:solidFill>
                <a:schemeClr val="tx1"/>
              </a:solidFill>
            </a:rPr>
            <a:t>expectations </a:t>
          </a:r>
          <a:r>
            <a:rPr lang="de-DE" sz="1400" b="0" kern="1200" dirty="0">
              <a:solidFill>
                <a:schemeClr val="tx1"/>
              </a:solidFill>
            </a:rPr>
            <a:t>here in </a:t>
          </a:r>
          <a:r>
            <a:rPr lang="de-DE" sz="1400" b="0" kern="1200" dirty="0" err="1">
              <a:solidFill>
                <a:schemeClr val="tx1"/>
              </a:solidFill>
            </a:rPr>
            <a:t>the future </a:t>
          </a:r>
          <a:r>
            <a:rPr lang="de-DE" sz="1400" b="0" kern="1200" dirty="0">
              <a:solidFill>
                <a:schemeClr val="tx1"/>
              </a:solidFill>
            </a:rPr>
            <a:t>due to MCP.</a:t>
          </a:r>
        </a:p>
      </dsp:txBody>
      <dsp:txXfrm>
        <a:off x="7606088" y="2882199"/>
        <a:ext cx="3457313" cy="20743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C03E8-39C7-4345-B181-25CE6E3E5B63}">
      <dsp:nvSpPr>
        <dsp:cNvPr id="0" name=""/>
        <dsp:cNvSpPr/>
      </dsp:nvSpPr>
      <dsp:spPr>
        <a:xfrm rot="5400000">
          <a:off x="1379251" y="158428"/>
          <a:ext cx="905852" cy="788091"/>
        </a:xfrm>
        <a:prstGeom prst="hexagon">
          <a:avLst>
            <a:gd name="adj" fmla="val 25000"/>
            <a:gd name="vf" fmla="val 11547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dirty="0"/>
            <a:t>Interviews</a:t>
          </a:r>
        </a:p>
      </dsp:txBody>
      <dsp:txXfrm rot="-5400000">
        <a:off x="1560942" y="240710"/>
        <a:ext cx="542469" cy="623528"/>
      </dsp:txXfrm>
    </dsp:sp>
    <dsp:sp modelId="{5C6A0E71-6993-42EF-906D-BC3E16D58691}">
      <dsp:nvSpPr>
        <dsp:cNvPr id="0" name=""/>
        <dsp:cNvSpPr/>
      </dsp:nvSpPr>
      <dsp:spPr>
        <a:xfrm>
          <a:off x="2250138" y="280718"/>
          <a:ext cx="1010931" cy="543511"/>
        </a:xfrm>
        <a:prstGeom prst="rect">
          <a:avLst/>
        </a:prstGeom>
        <a:noFill/>
        <a:ln>
          <a:noFill/>
        </a:ln>
        <a:effectLst/>
      </dsp:spPr>
      <dsp:style>
        <a:lnRef idx="0">
          <a:scrgbClr r="0" g="0" b="0"/>
        </a:lnRef>
        <a:fillRef idx="0">
          <a:scrgbClr r="0" g="0" b="0"/>
        </a:fillRef>
        <a:effectRef idx="0">
          <a:scrgbClr r="0" g="0" b="0"/>
        </a:effectRef>
        <a:fontRef idx="minor"/>
      </dsp:style>
    </dsp:sp>
    <dsp:sp modelId="{A1F08D57-1A61-452B-BC6C-5BFD53468AA0}">
      <dsp:nvSpPr>
        <dsp:cNvPr id="0" name=""/>
        <dsp:cNvSpPr/>
      </dsp:nvSpPr>
      <dsp:spPr>
        <a:xfrm rot="5400000">
          <a:off x="528112" y="158428"/>
          <a:ext cx="905852" cy="788091"/>
        </a:xfrm>
        <a:prstGeom prst="hexagon">
          <a:avLst>
            <a:gd name="adj" fmla="val 25000"/>
            <a:gd name="vf" fmla="val 11547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de-DE" sz="900" kern="1200" dirty="0"/>
            <a:t>Workshops</a:t>
          </a:r>
        </a:p>
      </dsp:txBody>
      <dsp:txXfrm rot="-5400000">
        <a:off x="709803" y="240710"/>
        <a:ext cx="542469" cy="623528"/>
      </dsp:txXfrm>
    </dsp:sp>
    <dsp:sp modelId="{CC19EBA1-77A7-4EC2-86B0-C982576C810B}">
      <dsp:nvSpPr>
        <dsp:cNvPr id="0" name=""/>
        <dsp:cNvSpPr/>
      </dsp:nvSpPr>
      <dsp:spPr>
        <a:xfrm rot="5400000">
          <a:off x="952051" y="927316"/>
          <a:ext cx="905852" cy="788091"/>
        </a:xfrm>
        <a:prstGeom prst="hexagon">
          <a:avLst>
            <a:gd name="adj" fmla="val 25000"/>
            <a:gd name="vf" fmla="val 11547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dirty="0"/>
            <a:t>Survey</a:t>
          </a:r>
        </a:p>
      </dsp:txBody>
      <dsp:txXfrm rot="-5400000">
        <a:off x="1133742" y="1009598"/>
        <a:ext cx="542469" cy="623528"/>
      </dsp:txXfrm>
    </dsp:sp>
    <dsp:sp modelId="{F41EC458-26FC-4938-B883-58DC29EED9B2}">
      <dsp:nvSpPr>
        <dsp:cNvPr id="0" name=""/>
        <dsp:cNvSpPr/>
      </dsp:nvSpPr>
      <dsp:spPr>
        <a:xfrm>
          <a:off x="0" y="1049606"/>
          <a:ext cx="978321" cy="543511"/>
        </a:xfrm>
        <a:prstGeom prst="rect">
          <a:avLst/>
        </a:prstGeom>
        <a:noFill/>
        <a:ln>
          <a:noFill/>
        </a:ln>
        <a:effectLst/>
      </dsp:spPr>
      <dsp:style>
        <a:lnRef idx="0">
          <a:scrgbClr r="0" g="0" b="0"/>
        </a:lnRef>
        <a:fillRef idx="0">
          <a:scrgbClr r="0" g="0" b="0"/>
        </a:fillRef>
        <a:effectRef idx="0">
          <a:scrgbClr r="0" g="0" b="0"/>
        </a:effectRef>
        <a:fontRef idx="minor"/>
      </dsp:style>
    </dsp:sp>
    <dsp:sp modelId="{3CAF126C-2C95-4468-B297-EB6AB0224B7C}">
      <dsp:nvSpPr>
        <dsp:cNvPr id="0" name=""/>
        <dsp:cNvSpPr/>
      </dsp:nvSpPr>
      <dsp:spPr>
        <a:xfrm rot="10800000">
          <a:off x="0" y="1085741"/>
          <a:ext cx="905852" cy="788091"/>
        </a:xfrm>
        <a:prstGeom prst="hexagon">
          <a:avLst>
            <a:gd name="adj" fmla="val 25000"/>
            <a:gd name="vf" fmla="val 115470"/>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de-DE" sz="3600" kern="1200" dirty="0"/>
        </a:p>
      </dsp:txBody>
      <dsp:txXfrm rot="-5400000">
        <a:off x="181691" y="1168023"/>
        <a:ext cx="542469" cy="6235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F4A42-E957-45A0-BB06-4E1924D02913}" type="datetimeFigureOut">
              <a:rPr lang="de-DE" smtClean="0"/>
              <a:t>28.11.2025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C6A69-2562-48E2-AE8B-790503DFF2F3}" type="slidenum">
              <a:rPr lang="de-DE" smtClean="0"/>
              <a:t>‹Nr.›</a:t>
            </a:fld>
            <a:endParaRPr lang="de-DE"/>
          </a:p>
        </p:txBody>
      </p:sp>
    </p:spTree>
    <p:extLst>
      <p:ext uri="{BB962C8B-B14F-4D97-AF65-F5344CB8AC3E}">
        <p14:creationId xmlns:p14="http://schemas.microsoft.com/office/powerpoint/2010/main" val="3296641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21F37-E6D0-AE81-F568-1EB56397BD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57B75DB-CD08-898D-62E7-E13B7A813E40}"/>
              </a:ext>
            </a:extLst>
          </p:cNvPr>
          <p:cNvSpPr>
            <a:spLocks noGrp="1" noRot="1" noChangeAspect="1"/>
          </p:cNvSpPr>
          <p:nvPr>
            <p:ph type="sldImg"/>
          </p:nvPr>
        </p:nvSpPr>
        <p:spPr>
          <a:xfrm>
            <a:off x="476250" y="611188"/>
            <a:ext cx="5903913" cy="3321050"/>
          </a:xfrm>
        </p:spPr>
      </p:sp>
      <p:sp>
        <p:nvSpPr>
          <p:cNvPr id="3" name="Notizenplatzhalter 2">
            <a:extLst>
              <a:ext uri="{FF2B5EF4-FFF2-40B4-BE49-F238E27FC236}">
                <a16:creationId xmlns:a16="http://schemas.microsoft.com/office/drawing/2014/main" id="{D70A3652-1CB3-539A-ADE7-261A5F9DD59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B992142-295B-F6E6-3492-E30C695FA8B6}"/>
              </a:ext>
            </a:extLst>
          </p:cNvPr>
          <p:cNvSpPr>
            <a:spLocks noGrp="1"/>
          </p:cNvSpPr>
          <p:nvPr>
            <p:ph type="sldNum" sz="quarter" idx="5"/>
          </p:nvPr>
        </p:nvSpPr>
        <p:spPr/>
        <p:txBody>
          <a:bodyPr/>
          <a:lstStyle/>
          <a:p>
            <a:fld id="{F475002C-EEAB-4335-89FB-4EB08154E160}" type="slidenum">
              <a:rPr lang="de-DE" smtClean="0"/>
              <a:t>6</a:t>
            </a:fld>
            <a:endParaRPr lang="de-DE"/>
          </a:p>
        </p:txBody>
      </p:sp>
    </p:spTree>
    <p:extLst>
      <p:ext uri="{BB962C8B-B14F-4D97-AF65-F5344CB8AC3E}">
        <p14:creationId xmlns:p14="http://schemas.microsoft.com/office/powerpoint/2010/main" val="246416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4FD77-100B-5170-741A-4890A257093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C20E940-5C20-3EC1-F247-36AE1ED7EAA5}"/>
              </a:ext>
            </a:extLst>
          </p:cNvPr>
          <p:cNvSpPr>
            <a:spLocks noGrp="1" noRot="1" noChangeAspect="1"/>
          </p:cNvSpPr>
          <p:nvPr>
            <p:ph type="sldImg"/>
          </p:nvPr>
        </p:nvSpPr>
        <p:spPr>
          <a:xfrm>
            <a:off x="476250" y="611188"/>
            <a:ext cx="5903913" cy="3321050"/>
          </a:xfrm>
        </p:spPr>
      </p:sp>
      <p:sp>
        <p:nvSpPr>
          <p:cNvPr id="3" name="Notizenplatzhalter 2">
            <a:extLst>
              <a:ext uri="{FF2B5EF4-FFF2-40B4-BE49-F238E27FC236}">
                <a16:creationId xmlns:a16="http://schemas.microsoft.com/office/drawing/2014/main" id="{B9DB4CCA-D622-C4B4-5FC6-5F203CA54A4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A1F914C-7926-D8C0-0AC9-B6EBF0E8049A}"/>
              </a:ext>
            </a:extLst>
          </p:cNvPr>
          <p:cNvSpPr>
            <a:spLocks noGrp="1"/>
          </p:cNvSpPr>
          <p:nvPr>
            <p:ph type="sldNum" sz="quarter" idx="5"/>
          </p:nvPr>
        </p:nvSpPr>
        <p:spPr/>
        <p:txBody>
          <a:bodyPr/>
          <a:lstStyle/>
          <a:p>
            <a:fld id="{F475002C-EEAB-4335-89FB-4EB08154E160}" type="slidenum">
              <a:rPr lang="de-DE" smtClean="0"/>
              <a:t>7</a:t>
            </a:fld>
            <a:endParaRPr lang="de-DE"/>
          </a:p>
        </p:txBody>
      </p:sp>
    </p:spTree>
    <p:extLst>
      <p:ext uri="{BB962C8B-B14F-4D97-AF65-F5344CB8AC3E}">
        <p14:creationId xmlns:p14="http://schemas.microsoft.com/office/powerpoint/2010/main" val="347631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9036-2234-DE0A-E1C4-7916AA21EFD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3AF8A3-3E8D-614D-B893-E13ACB5B5590}"/>
              </a:ext>
            </a:extLst>
          </p:cNvPr>
          <p:cNvSpPr>
            <a:spLocks noGrp="1" noRot="1" noChangeAspect="1"/>
          </p:cNvSpPr>
          <p:nvPr>
            <p:ph type="sldImg"/>
          </p:nvPr>
        </p:nvSpPr>
        <p:spPr>
          <a:xfrm>
            <a:off x="476250" y="611188"/>
            <a:ext cx="5903913" cy="3321050"/>
          </a:xfrm>
        </p:spPr>
      </p:sp>
      <p:sp>
        <p:nvSpPr>
          <p:cNvPr id="3" name="Notizenplatzhalter 2">
            <a:extLst>
              <a:ext uri="{FF2B5EF4-FFF2-40B4-BE49-F238E27FC236}">
                <a16:creationId xmlns:a16="http://schemas.microsoft.com/office/drawing/2014/main" id="{460C3108-C73A-F6FB-179C-C0AE351E81FE}"/>
              </a:ext>
            </a:extLst>
          </p:cNvPr>
          <p:cNvSpPr>
            <a:spLocks noGrp="1"/>
          </p:cNvSpPr>
          <p:nvPr>
            <p:ph type="body" idx="1"/>
          </p:nvPr>
        </p:nvSpPr>
        <p:spPr/>
        <p:txBody>
          <a:bodyPr/>
          <a:lstStyle/>
          <a:p>
            <a:r>
              <a:rPr lang="de-DE" b="1" dirty="0"/>
              <a:t>Must-haves and stakeholder expectations</a:t>
            </a:r>
          </a:p>
          <a:p>
            <a:r>
              <a:rPr lang="de-DE" b="1" dirty="0"/>
              <a:t>To ensure that Copilot in Power BI is actually used on a daily basis, stakeholders primarily expect the following:</a:t>
            </a:r>
            <a:endParaRPr lang="de-DE" dirty="0"/>
          </a:p>
          <a:p>
            <a:r>
              <a:rPr lang="de-DE" b="1" dirty="0"/>
              <a:t>Simple and intuitive operation</a:t>
            </a:r>
            <a:br>
              <a:rPr lang="de-DE" dirty="0"/>
            </a:br>
            <a:r>
              <a:rPr lang="de-DE" dirty="0"/>
              <a:t>Copilot must be easy to understand and use without extensive training, even for </a:t>
            </a:r>
            <a:r>
              <a:rPr lang="de-DE" dirty="0" err="1"/>
              <a:t>non-technical users</a:t>
            </a:r>
            <a:r>
              <a:rPr lang="de-DE" dirty="0"/>
              <a:t>.</a:t>
            </a:r>
          </a:p>
          <a:p>
            <a:r>
              <a:rPr lang="de-DE" b="1" dirty="0"/>
              <a:t>Reliability and precision</a:t>
            </a:r>
            <a:br>
              <a:rPr lang="de-DE" dirty="0"/>
            </a:br>
            <a:r>
              <a:rPr lang="de-DE" dirty="0"/>
              <a:t>The analyses and answers provided must be comprehensible, correct, and trustworthy.</a:t>
            </a:r>
          </a:p>
          <a:p>
            <a:r>
              <a:rPr lang="de-DE" b="1" dirty="0"/>
              <a:t>Seamless integration</a:t>
            </a:r>
            <a:br>
              <a:rPr lang="de-DE" dirty="0"/>
            </a:br>
            <a:r>
              <a:rPr lang="de-DE" dirty="0"/>
              <a:t>Copilot should integrate seamlessly into existing Power BI reports, workflows, and systems.</a:t>
            </a:r>
          </a:p>
          <a:p>
            <a:r>
              <a:rPr lang="de-DE" b="1" dirty="0"/>
              <a:t>Data </a:t>
            </a:r>
            <a:r>
              <a:rPr lang="de-DE" b="1" dirty="0" err="1"/>
              <a:t>protection</a:t>
            </a:r>
            <a:r>
              <a:rPr lang="de-DE" b="1" dirty="0"/>
              <a:t> and compliance</a:t>
            </a:r>
            <a:br>
              <a:rPr lang="de-DE" dirty="0"/>
            </a:br>
            <a:r>
              <a:rPr lang="de-DE" dirty="0"/>
              <a:t>Sensitive company data must be protected and all compliance requirements must be met.</a:t>
            </a:r>
          </a:p>
          <a:p>
            <a:r>
              <a:rPr lang="de-DE" b="1" dirty="0"/>
              <a:t>Transparency and traceability</a:t>
            </a:r>
            <a:br>
              <a:rPr lang="de-DE" dirty="0"/>
            </a:br>
            <a:r>
              <a:rPr lang="de-DE" dirty="0"/>
              <a:t>Users want to understand how Copilot arrives at its recommendations and analyses.</a:t>
            </a:r>
          </a:p>
          <a:p>
            <a:r>
              <a:rPr lang="de-DE" b="1" dirty="0"/>
              <a:t>Adaptability</a:t>
            </a:r>
            <a:br>
              <a:rPr lang="de-DE" dirty="0"/>
            </a:br>
            <a:r>
              <a:rPr lang="de-DE" dirty="0"/>
              <a:t>Different roles and teams should be able to flexibly adapt Copilot to their individual questions and requirements.</a:t>
            </a:r>
          </a:p>
          <a:p>
            <a:r>
              <a:rPr lang="de-DE" b="1" dirty="0"/>
              <a:t>Only when these expectations are met can Copilot be successfully implemented in Power BI – and stakeholders experience real added value.</a:t>
            </a:r>
            <a:endParaRPr lang="de-DE" dirty="0"/>
          </a:p>
          <a:p>
            <a:endParaRPr lang="de-DE" dirty="0"/>
          </a:p>
        </p:txBody>
      </p:sp>
      <p:sp>
        <p:nvSpPr>
          <p:cNvPr id="4" name="Foliennummernplatzhalter 3">
            <a:extLst>
              <a:ext uri="{FF2B5EF4-FFF2-40B4-BE49-F238E27FC236}">
                <a16:creationId xmlns:a16="http://schemas.microsoft.com/office/drawing/2014/main" id="{D936E16F-BDAC-8630-BA7F-FAB174579862}"/>
              </a:ext>
            </a:extLst>
          </p:cNvPr>
          <p:cNvSpPr>
            <a:spLocks noGrp="1"/>
          </p:cNvSpPr>
          <p:nvPr>
            <p:ph type="sldNum" sz="quarter" idx="5"/>
          </p:nvPr>
        </p:nvSpPr>
        <p:spPr/>
        <p:txBody>
          <a:bodyPr/>
          <a:lstStyle/>
          <a:p>
            <a:fld id="{F475002C-EEAB-4335-89FB-4EB08154E160}" type="slidenum">
              <a:rPr lang="de-DE" smtClean="0"/>
              <a:t>8</a:t>
            </a:fld>
            <a:endParaRPr lang="de-DE"/>
          </a:p>
        </p:txBody>
      </p:sp>
    </p:spTree>
    <p:extLst>
      <p:ext uri="{BB962C8B-B14F-4D97-AF65-F5344CB8AC3E}">
        <p14:creationId xmlns:p14="http://schemas.microsoft.com/office/powerpoint/2010/main" val="183804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26638-2405-BB74-FA66-2277669DBE9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75E87C-1BEE-B99D-6D9F-77E340BA0A17}"/>
              </a:ext>
            </a:extLst>
          </p:cNvPr>
          <p:cNvSpPr>
            <a:spLocks noGrp="1" noRot="1" noChangeAspect="1"/>
          </p:cNvSpPr>
          <p:nvPr>
            <p:ph type="sldImg"/>
          </p:nvPr>
        </p:nvSpPr>
        <p:spPr>
          <a:xfrm>
            <a:off x="476250" y="611188"/>
            <a:ext cx="5903913" cy="3321050"/>
          </a:xfrm>
        </p:spPr>
      </p:sp>
      <p:sp>
        <p:nvSpPr>
          <p:cNvPr id="3" name="Notizenplatzhalter 2">
            <a:extLst>
              <a:ext uri="{FF2B5EF4-FFF2-40B4-BE49-F238E27FC236}">
                <a16:creationId xmlns:a16="http://schemas.microsoft.com/office/drawing/2014/main" id="{3696C83F-9F7F-04C2-524D-511154E4D3C5}"/>
              </a:ext>
            </a:extLst>
          </p:cNvPr>
          <p:cNvSpPr>
            <a:spLocks noGrp="1"/>
          </p:cNvSpPr>
          <p:nvPr>
            <p:ph type="body" idx="1"/>
          </p:nvPr>
        </p:nvSpPr>
        <p:spPr/>
        <p:txBody>
          <a:bodyPr/>
          <a:lstStyle/>
          <a:p>
            <a:r>
              <a:rPr lang="de-DE" b="1" dirty="0"/>
              <a:t>Must-haves and stakeholder expectations</a:t>
            </a:r>
          </a:p>
          <a:p>
            <a:r>
              <a:rPr lang="de-DE" b="1" dirty="0"/>
              <a:t>To ensure that Copilot in Power BI is actually used on a daily basis, stakeholders primarily expect the following:</a:t>
            </a:r>
            <a:endParaRPr lang="de-DE" dirty="0"/>
          </a:p>
          <a:p>
            <a:r>
              <a:rPr lang="de-DE" b="1" dirty="0"/>
              <a:t>Simple and intuitive operation</a:t>
            </a:r>
            <a:br>
              <a:rPr lang="de-DE" dirty="0"/>
            </a:br>
            <a:r>
              <a:rPr lang="de-DE" dirty="0"/>
              <a:t>Copilot must be easy to understand and use without extensive training, even for </a:t>
            </a:r>
            <a:r>
              <a:rPr lang="de-DE" dirty="0" err="1"/>
              <a:t>non-technical users</a:t>
            </a:r>
            <a:r>
              <a:rPr lang="de-DE" dirty="0"/>
              <a:t>.</a:t>
            </a:r>
          </a:p>
          <a:p>
            <a:r>
              <a:rPr lang="de-DE" b="1" dirty="0"/>
              <a:t>Reliability and precision</a:t>
            </a:r>
            <a:br>
              <a:rPr lang="de-DE" dirty="0"/>
            </a:br>
            <a:r>
              <a:rPr lang="de-DE" dirty="0"/>
              <a:t>The analyses and answers provided must be comprehensible, correct, and trustworthy.</a:t>
            </a:r>
          </a:p>
          <a:p>
            <a:r>
              <a:rPr lang="de-DE" b="1" dirty="0"/>
              <a:t>Seamless integration</a:t>
            </a:r>
            <a:br>
              <a:rPr lang="de-DE" dirty="0"/>
            </a:br>
            <a:r>
              <a:rPr lang="de-DE" dirty="0"/>
              <a:t>Copilot should integrate seamlessly into existing Power BI reports, workflows, and systems.</a:t>
            </a:r>
          </a:p>
          <a:p>
            <a:r>
              <a:rPr lang="de-DE" b="1" dirty="0"/>
              <a:t>Data </a:t>
            </a:r>
            <a:r>
              <a:rPr lang="de-DE" b="1" dirty="0" err="1"/>
              <a:t>protection</a:t>
            </a:r>
            <a:r>
              <a:rPr lang="de-DE" b="1" dirty="0"/>
              <a:t> and compliance</a:t>
            </a:r>
            <a:br>
              <a:rPr lang="de-DE" dirty="0"/>
            </a:br>
            <a:r>
              <a:rPr lang="de-DE" dirty="0"/>
              <a:t>Sensitive company data must be protected and all compliance requirements must be met.</a:t>
            </a:r>
          </a:p>
          <a:p>
            <a:r>
              <a:rPr lang="de-DE" b="1" dirty="0"/>
              <a:t>Transparency and traceability</a:t>
            </a:r>
            <a:br>
              <a:rPr lang="de-DE" dirty="0"/>
            </a:br>
            <a:r>
              <a:rPr lang="de-DE" dirty="0"/>
              <a:t>Users want to understand how Copilot arrives at its recommendations and analyses.</a:t>
            </a:r>
          </a:p>
          <a:p>
            <a:r>
              <a:rPr lang="de-DE" b="1" dirty="0"/>
              <a:t>Adaptability</a:t>
            </a:r>
            <a:br>
              <a:rPr lang="de-DE" dirty="0"/>
            </a:br>
            <a:r>
              <a:rPr lang="de-DE" dirty="0"/>
              <a:t>Different roles and teams should be able to flexibly adapt Copilot to their individual questions and requirements.</a:t>
            </a:r>
          </a:p>
          <a:p>
            <a:r>
              <a:rPr lang="de-DE" b="1" dirty="0"/>
              <a:t>Only when these expectations are met can Copilot be successfully implemented in Power BI – and stakeholders experience real added value.</a:t>
            </a:r>
            <a:endParaRPr lang="de-DE" dirty="0"/>
          </a:p>
          <a:p>
            <a:endParaRPr lang="de-DE" dirty="0"/>
          </a:p>
        </p:txBody>
      </p:sp>
      <p:sp>
        <p:nvSpPr>
          <p:cNvPr id="4" name="Foliennummernplatzhalter 3">
            <a:extLst>
              <a:ext uri="{FF2B5EF4-FFF2-40B4-BE49-F238E27FC236}">
                <a16:creationId xmlns:a16="http://schemas.microsoft.com/office/drawing/2014/main" id="{E2CD68CA-4AD0-D6B6-FBCB-F72E457E3F07}"/>
              </a:ext>
            </a:extLst>
          </p:cNvPr>
          <p:cNvSpPr>
            <a:spLocks noGrp="1"/>
          </p:cNvSpPr>
          <p:nvPr>
            <p:ph type="sldNum" sz="quarter" idx="5"/>
          </p:nvPr>
        </p:nvSpPr>
        <p:spPr/>
        <p:txBody>
          <a:bodyPr/>
          <a:lstStyle/>
          <a:p>
            <a:fld id="{F475002C-EEAB-4335-89FB-4EB08154E160}" type="slidenum">
              <a:rPr lang="de-DE" smtClean="0"/>
              <a:t>9</a:t>
            </a:fld>
            <a:endParaRPr lang="de-DE"/>
          </a:p>
        </p:txBody>
      </p:sp>
    </p:spTree>
    <p:extLst>
      <p:ext uri="{BB962C8B-B14F-4D97-AF65-F5344CB8AC3E}">
        <p14:creationId xmlns:p14="http://schemas.microsoft.com/office/powerpoint/2010/main" val="395477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17795-4761-E11B-723B-58FEBFCE06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AE6FA2-AC34-CAA1-264D-58C578CBD0A7}"/>
              </a:ext>
            </a:extLst>
          </p:cNvPr>
          <p:cNvSpPr>
            <a:spLocks noGrp="1" noRot="1" noChangeAspect="1"/>
          </p:cNvSpPr>
          <p:nvPr>
            <p:ph type="sldImg"/>
          </p:nvPr>
        </p:nvSpPr>
        <p:spPr>
          <a:xfrm>
            <a:off x="476250" y="611188"/>
            <a:ext cx="5903913" cy="3321050"/>
          </a:xfrm>
        </p:spPr>
      </p:sp>
      <p:sp>
        <p:nvSpPr>
          <p:cNvPr id="3" name="Notizenplatzhalter 2">
            <a:extLst>
              <a:ext uri="{FF2B5EF4-FFF2-40B4-BE49-F238E27FC236}">
                <a16:creationId xmlns:a16="http://schemas.microsoft.com/office/drawing/2014/main" id="{FB7A899B-67C7-33B8-4BE5-E56C3A39E67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C92AF75-263D-0714-6DE5-3ED5387734B7}"/>
              </a:ext>
            </a:extLst>
          </p:cNvPr>
          <p:cNvSpPr>
            <a:spLocks noGrp="1"/>
          </p:cNvSpPr>
          <p:nvPr>
            <p:ph type="sldNum" sz="quarter" idx="5"/>
          </p:nvPr>
        </p:nvSpPr>
        <p:spPr/>
        <p:txBody>
          <a:bodyPr/>
          <a:lstStyle/>
          <a:p>
            <a:fld id="{F475002C-EEAB-4335-89FB-4EB08154E160}" type="slidenum">
              <a:rPr lang="de-DE" smtClean="0"/>
              <a:t>16</a:t>
            </a:fld>
            <a:endParaRPr lang="de-DE"/>
          </a:p>
        </p:txBody>
      </p:sp>
    </p:spTree>
    <p:extLst>
      <p:ext uri="{BB962C8B-B14F-4D97-AF65-F5344CB8AC3E}">
        <p14:creationId xmlns:p14="http://schemas.microsoft.com/office/powerpoint/2010/main" val="4157703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3048000" y="331857"/>
            <a:ext cx="9144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8" name="Picture 4">
            <a:extLst>
              <a:ext uri="{FF2B5EF4-FFF2-40B4-BE49-F238E27FC236}">
                <a16:creationId xmlns:a16="http://schemas.microsoft.com/office/drawing/2014/main" id="{61201AB4-DC9A-F0C7-1288-C29AEA6597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23658" y="367926"/>
            <a:ext cx="3944684" cy="12994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EE4224-294B-1909-3C29-09DF25610FC7}"/>
              </a:ext>
            </a:extLst>
          </p:cNvPr>
          <p:cNvSpPr txBox="1"/>
          <p:nvPr userDrawn="1"/>
        </p:nvSpPr>
        <p:spPr>
          <a:xfrm>
            <a:off x="8366466" y="663714"/>
            <a:ext cx="382553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4000" b="1" dirty="0">
                <a:solidFill>
                  <a:srgbClr val="0093DD"/>
                </a:solidFill>
              </a:rPr>
              <a:t>#77 PARMA 2025</a:t>
            </a:r>
          </a:p>
        </p:txBody>
      </p:sp>
      <p:pic>
        <p:nvPicPr>
          <p:cNvPr id="16" name="Picture 15">
            <a:extLst>
              <a:ext uri="{FF2B5EF4-FFF2-40B4-BE49-F238E27FC236}">
                <a16:creationId xmlns:a16="http://schemas.microsoft.com/office/drawing/2014/main" id="{6C3366DE-3117-892F-5AEE-99FC5F31F9EE}"/>
              </a:ext>
            </a:extLst>
          </p:cNvPr>
          <p:cNvPicPr>
            <a:picLocks noChangeAspect="1"/>
          </p:cNvPicPr>
          <p:nvPr userDrawn="1"/>
        </p:nvPicPr>
        <p:blipFill rotWithShape="1">
          <a:blip r:embed="rId3">
            <a:clrChange>
              <a:clrFrom>
                <a:srgbClr val="FFFFFF"/>
              </a:clrFrom>
              <a:clrTo>
                <a:srgbClr val="FFFFFF">
                  <a:alpha val="0"/>
                </a:srgbClr>
              </a:clrTo>
            </a:clrChange>
          </a:blip>
          <a:srcRect b="14023"/>
          <a:stretch/>
        </p:blipFill>
        <p:spPr>
          <a:xfrm>
            <a:off x="8933415" y="5526025"/>
            <a:ext cx="2691636" cy="628636"/>
          </a:xfrm>
          <a:prstGeom prst="rect">
            <a:avLst/>
          </a:prstGeom>
        </p:spPr>
      </p:pic>
      <p:sp>
        <p:nvSpPr>
          <p:cNvPr id="17" name="Arrow: Pentagon 16">
            <a:extLst>
              <a:ext uri="{FF2B5EF4-FFF2-40B4-BE49-F238E27FC236}">
                <a16:creationId xmlns:a16="http://schemas.microsoft.com/office/drawing/2014/main" id="{98D3004C-6E63-DCB5-4D96-06608729BE53}"/>
              </a:ext>
            </a:extLst>
          </p:cNvPr>
          <p:cNvSpPr/>
          <p:nvPr userDrawn="1"/>
        </p:nvSpPr>
        <p:spPr>
          <a:xfrm>
            <a:off x="0" y="5154543"/>
            <a:ext cx="3048000" cy="1371600"/>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87522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6096000" y="951494"/>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1112222"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1112222"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ontent Placeholder 2">
            <a:extLst>
              <a:ext uri="{FF2B5EF4-FFF2-40B4-BE49-F238E27FC236}">
                <a16:creationId xmlns:a16="http://schemas.microsoft.com/office/drawing/2014/main" id="{2B3C5192-59F8-3E1A-DE70-E3C0A32C2698}"/>
              </a:ext>
            </a:extLst>
          </p:cNvPr>
          <p:cNvSpPr>
            <a:spLocks noGrp="1"/>
          </p:cNvSpPr>
          <p:nvPr>
            <p:ph idx="1"/>
          </p:nvPr>
        </p:nvSpPr>
        <p:spPr>
          <a:xfrm>
            <a:off x="838200" y="2323095"/>
            <a:ext cx="10515600" cy="385386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itle 1">
            <a:extLst>
              <a:ext uri="{FF2B5EF4-FFF2-40B4-BE49-F238E27FC236}">
                <a16:creationId xmlns:a16="http://schemas.microsoft.com/office/drawing/2014/main" id="{716C682C-5523-1B86-BEF8-483C5409882C}"/>
              </a:ext>
            </a:extLst>
          </p:cNvPr>
          <p:cNvSpPr>
            <a:spLocks noGrp="1"/>
          </p:cNvSpPr>
          <p:nvPr>
            <p:ph type="title"/>
          </p:nvPr>
        </p:nvSpPr>
        <p:spPr>
          <a:xfrm>
            <a:off x="1056986" y="137069"/>
            <a:ext cx="10296814" cy="814425"/>
          </a:xfrm>
        </p:spPr>
        <p:txBody>
          <a:bodyPr/>
          <a:lstStyle/>
          <a:p>
            <a:r>
              <a:rPr lang="de-DE"/>
              <a:t>Mastertitelformat bearbeiten</a:t>
            </a:r>
            <a:endParaRPr lang="en-US" dirty="0"/>
          </a:p>
        </p:txBody>
      </p:sp>
    </p:spTree>
    <p:extLst>
      <p:ext uri="{BB962C8B-B14F-4D97-AF65-F5344CB8AC3E}">
        <p14:creationId xmlns:p14="http://schemas.microsoft.com/office/powerpoint/2010/main" val="399564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6096000" y="951494"/>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1112222"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1112222"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ontent Placeholder 2">
            <a:extLst>
              <a:ext uri="{FF2B5EF4-FFF2-40B4-BE49-F238E27FC236}">
                <a16:creationId xmlns:a16="http://schemas.microsoft.com/office/drawing/2014/main" id="{2B3C5192-59F8-3E1A-DE70-E3C0A32C2698}"/>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027921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996354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itle 1">
            <a:extLst>
              <a:ext uri="{FF2B5EF4-FFF2-40B4-BE49-F238E27FC236}">
                <a16:creationId xmlns:a16="http://schemas.microsoft.com/office/drawing/2014/main" id="{AF7F5FA3-75BE-4AEA-FC60-8E49B0C79ADB}"/>
              </a:ext>
            </a:extLst>
          </p:cNvPr>
          <p:cNvSpPr>
            <a:spLocks noGrp="1"/>
          </p:cNvSpPr>
          <p:nvPr>
            <p:ph type="title"/>
          </p:nvPr>
        </p:nvSpPr>
        <p:spPr>
          <a:xfrm>
            <a:off x="2169208" y="365125"/>
            <a:ext cx="8370604" cy="1325563"/>
          </a:xfrm>
        </p:spPr>
        <p:txBody>
          <a:bodyPr/>
          <a:lstStyle/>
          <a:p>
            <a:r>
              <a:rPr lang="de-DE"/>
              <a:t>Mastertitelformat bearbeiten</a:t>
            </a:r>
            <a:endParaRPr lang="en-US" dirty="0"/>
          </a:p>
        </p:txBody>
      </p:sp>
    </p:spTree>
    <p:extLst>
      <p:ext uri="{BB962C8B-B14F-4D97-AF65-F5344CB8AC3E}">
        <p14:creationId xmlns:p14="http://schemas.microsoft.com/office/powerpoint/2010/main" val="285750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itle 1">
            <a:extLst>
              <a:ext uri="{FF2B5EF4-FFF2-40B4-BE49-F238E27FC236}">
                <a16:creationId xmlns:a16="http://schemas.microsoft.com/office/drawing/2014/main" id="{AF7F5FA3-75BE-4AEA-FC60-8E49B0C79ADB}"/>
              </a:ext>
            </a:extLst>
          </p:cNvPr>
          <p:cNvSpPr>
            <a:spLocks noGrp="1"/>
          </p:cNvSpPr>
          <p:nvPr>
            <p:ph type="title"/>
          </p:nvPr>
        </p:nvSpPr>
        <p:spPr>
          <a:xfrm>
            <a:off x="2169208" y="365125"/>
            <a:ext cx="8370604" cy="1325563"/>
          </a:xfrm>
        </p:spPr>
        <p:txBody>
          <a:bodyPr/>
          <a:lstStyle/>
          <a:p>
            <a:r>
              <a:rPr lang="de-DE"/>
              <a:t>Mastertitelformat bearbeiten</a:t>
            </a:r>
            <a:endParaRPr lang="en-US" dirty="0"/>
          </a:p>
        </p:txBody>
      </p:sp>
      <p:sp>
        <p:nvSpPr>
          <p:cNvPr id="4" name="Content Placeholder 2">
            <a:extLst>
              <a:ext uri="{FF2B5EF4-FFF2-40B4-BE49-F238E27FC236}">
                <a16:creationId xmlns:a16="http://schemas.microsoft.com/office/drawing/2014/main" id="{4EE4BFC3-3FC7-0545-F528-ECD8BE73BB14}"/>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949791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ontent Placeholder 2">
            <a:extLst>
              <a:ext uri="{FF2B5EF4-FFF2-40B4-BE49-F238E27FC236}">
                <a16:creationId xmlns:a16="http://schemas.microsoft.com/office/drawing/2014/main" id="{4EE4BFC3-3FC7-0545-F528-ECD8BE73BB14}"/>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137510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3048000" y="331857"/>
            <a:ext cx="9144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8" name="Picture 4">
            <a:extLst>
              <a:ext uri="{FF2B5EF4-FFF2-40B4-BE49-F238E27FC236}">
                <a16:creationId xmlns:a16="http://schemas.microsoft.com/office/drawing/2014/main" id="{61201AB4-DC9A-F0C7-1288-C29AEA6597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23658" y="367926"/>
            <a:ext cx="3944684" cy="12994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EE4224-294B-1909-3C29-09DF25610FC7}"/>
              </a:ext>
            </a:extLst>
          </p:cNvPr>
          <p:cNvSpPr txBox="1"/>
          <p:nvPr userDrawn="1"/>
        </p:nvSpPr>
        <p:spPr>
          <a:xfrm>
            <a:off x="8366466" y="663714"/>
            <a:ext cx="382553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4000" b="1" dirty="0">
                <a:solidFill>
                  <a:srgbClr val="0093DD"/>
                </a:solidFill>
              </a:rPr>
              <a:t>#77 PARMA 2025</a:t>
            </a:r>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5154543"/>
            <a:ext cx="3048000" cy="1371600"/>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
            <a:extLst>
              <a:ext uri="{FF2B5EF4-FFF2-40B4-BE49-F238E27FC236}">
                <a16:creationId xmlns:a16="http://schemas.microsoft.com/office/drawing/2014/main" id="{AFB2E943-17C0-A63F-14C1-BDFE359A000C}"/>
              </a:ext>
            </a:extLst>
          </p:cNvPr>
          <p:cNvSpPr txBox="1"/>
          <p:nvPr userDrawn="1"/>
        </p:nvSpPr>
        <p:spPr>
          <a:xfrm>
            <a:off x="4533402" y="2767280"/>
            <a:ext cx="3125196" cy="1323439"/>
          </a:xfrm>
          <a:prstGeom prst="rect">
            <a:avLst/>
          </a:prstGeom>
          <a:noFill/>
        </p:spPr>
        <p:txBody>
          <a:bodyPr wrap="square" rtlCol="0">
            <a:spAutoFit/>
          </a:bodyPr>
          <a:lstStyle/>
          <a:p>
            <a:r>
              <a:rPr lang="en-US" sz="8000" dirty="0">
                <a:solidFill>
                  <a:srgbClr val="37262D"/>
                </a:solidFill>
                <a:latin typeface="+mn-lt"/>
              </a:rPr>
              <a:t>Grazie!</a:t>
            </a:r>
          </a:p>
        </p:txBody>
      </p:sp>
      <p:pic>
        <p:nvPicPr>
          <p:cNvPr id="16" name="Picture 15">
            <a:extLst>
              <a:ext uri="{FF2B5EF4-FFF2-40B4-BE49-F238E27FC236}">
                <a16:creationId xmlns:a16="http://schemas.microsoft.com/office/drawing/2014/main" id="{6C3366DE-3117-892F-5AEE-99FC5F31F9EE}"/>
              </a:ext>
            </a:extLst>
          </p:cNvPr>
          <p:cNvPicPr>
            <a:picLocks noChangeAspect="1"/>
          </p:cNvPicPr>
          <p:nvPr userDrawn="1"/>
        </p:nvPicPr>
        <p:blipFill rotWithShape="1">
          <a:blip r:embed="rId3">
            <a:clrChange>
              <a:clrFrom>
                <a:srgbClr val="FFFFFF"/>
              </a:clrFrom>
              <a:clrTo>
                <a:srgbClr val="FFFFFF">
                  <a:alpha val="0"/>
                </a:srgbClr>
              </a:clrTo>
            </a:clrChange>
          </a:blip>
          <a:srcRect b="14023"/>
          <a:stretch/>
        </p:blipFill>
        <p:spPr>
          <a:xfrm>
            <a:off x="9134406" y="5526025"/>
            <a:ext cx="2691636" cy="628636"/>
          </a:xfrm>
          <a:prstGeom prst="rect">
            <a:avLst/>
          </a:prstGeom>
        </p:spPr>
      </p:pic>
    </p:spTree>
    <p:extLst>
      <p:ext uri="{BB962C8B-B14F-4D97-AF65-F5344CB8AC3E}">
        <p14:creationId xmlns:p14="http://schemas.microsoft.com/office/powerpoint/2010/main" val="238654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3048000" y="331857"/>
            <a:ext cx="9144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8" name="Picture 4">
            <a:extLst>
              <a:ext uri="{FF2B5EF4-FFF2-40B4-BE49-F238E27FC236}">
                <a16:creationId xmlns:a16="http://schemas.microsoft.com/office/drawing/2014/main" id="{61201AB4-DC9A-F0C7-1288-C29AEA6597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23658" y="367926"/>
            <a:ext cx="3944684" cy="12994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EE4224-294B-1909-3C29-09DF25610FC7}"/>
              </a:ext>
            </a:extLst>
          </p:cNvPr>
          <p:cNvSpPr txBox="1"/>
          <p:nvPr userDrawn="1"/>
        </p:nvSpPr>
        <p:spPr>
          <a:xfrm>
            <a:off x="8366466" y="663714"/>
            <a:ext cx="382553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4000" b="1" dirty="0">
                <a:solidFill>
                  <a:srgbClr val="0093DD"/>
                </a:solidFill>
              </a:rPr>
              <a:t>#77 PARMA 2025</a:t>
            </a:r>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5154543"/>
            <a:ext cx="3048000" cy="1371600"/>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
            <a:extLst>
              <a:ext uri="{FF2B5EF4-FFF2-40B4-BE49-F238E27FC236}">
                <a16:creationId xmlns:a16="http://schemas.microsoft.com/office/drawing/2014/main" id="{AFB2E943-17C0-A63F-14C1-BDFE359A000C}"/>
              </a:ext>
            </a:extLst>
          </p:cNvPr>
          <p:cNvSpPr txBox="1"/>
          <p:nvPr userDrawn="1"/>
        </p:nvSpPr>
        <p:spPr>
          <a:xfrm>
            <a:off x="4364816" y="2767281"/>
            <a:ext cx="3462367" cy="1323439"/>
          </a:xfrm>
          <a:prstGeom prst="rect">
            <a:avLst/>
          </a:prstGeom>
          <a:noFill/>
        </p:spPr>
        <p:txBody>
          <a:bodyPr wrap="square" rtlCol="0">
            <a:spAutoFit/>
          </a:bodyPr>
          <a:lstStyle/>
          <a:p>
            <a:r>
              <a:rPr lang="en-US" sz="8000" dirty="0">
                <a:solidFill>
                  <a:srgbClr val="37262D"/>
                </a:solidFill>
                <a:latin typeface="+mn-lt"/>
              </a:rPr>
              <a:t>Thanks!</a:t>
            </a:r>
          </a:p>
        </p:txBody>
      </p:sp>
      <p:pic>
        <p:nvPicPr>
          <p:cNvPr id="4" name="Picture 3">
            <a:extLst>
              <a:ext uri="{FF2B5EF4-FFF2-40B4-BE49-F238E27FC236}">
                <a16:creationId xmlns:a16="http://schemas.microsoft.com/office/drawing/2014/main" id="{84D33EC0-A04C-3E67-2704-BE06AA622863}"/>
              </a:ext>
            </a:extLst>
          </p:cNvPr>
          <p:cNvPicPr>
            <a:picLocks noChangeAspect="1"/>
          </p:cNvPicPr>
          <p:nvPr userDrawn="1"/>
        </p:nvPicPr>
        <p:blipFill rotWithShape="1">
          <a:blip r:embed="rId3">
            <a:clrChange>
              <a:clrFrom>
                <a:srgbClr val="FFFFFF"/>
              </a:clrFrom>
              <a:clrTo>
                <a:srgbClr val="FFFFFF">
                  <a:alpha val="0"/>
                </a:srgbClr>
              </a:clrTo>
            </a:clrChange>
          </a:blip>
          <a:srcRect b="14023"/>
          <a:stretch/>
        </p:blipFill>
        <p:spPr>
          <a:xfrm>
            <a:off x="9134409" y="5526025"/>
            <a:ext cx="2691636" cy="628636"/>
          </a:xfrm>
          <a:prstGeom prst="rect">
            <a:avLst/>
          </a:prstGeom>
        </p:spPr>
      </p:pic>
    </p:spTree>
    <p:extLst>
      <p:ext uri="{BB962C8B-B14F-4D97-AF65-F5344CB8AC3E}">
        <p14:creationId xmlns:p14="http://schemas.microsoft.com/office/powerpoint/2010/main" val="3772616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s">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969D033-1776-30E3-34FB-6D433A2B3D1E}"/>
              </a:ext>
            </a:extLst>
          </p:cNvPr>
          <p:cNvSpPr>
            <a:spLocks noGrp="1"/>
          </p:cNvSpPr>
          <p:nvPr>
            <p:ph type="title" hasCustomPrompt="1"/>
          </p:nvPr>
        </p:nvSpPr>
        <p:spPr bwMode="gray"/>
        <p:txBody>
          <a:bodyPr/>
          <a:lstStyle/>
          <a:p>
            <a:r>
              <a:rPr lang="en-US"/>
              <a:t>Mastertitelformat bearbeiten</a:t>
            </a:r>
            <a:endParaRPr lang="en-US" dirty="0"/>
          </a:p>
        </p:txBody>
      </p:sp>
      <p:sp>
        <p:nvSpPr>
          <p:cNvPr id="3" name="Inhaltsplatzhalter 2"/>
          <p:cNvSpPr>
            <a:spLocks noGrp="1"/>
          </p:cNvSpPr>
          <p:nvPr>
            <p:ph idx="1" hasCustomPrompt="1"/>
          </p:nvPr>
        </p:nvSpPr>
        <p:spPr bwMode="gray">
          <a:xfrm>
            <a:off x="479425" y="1412876"/>
            <a:ext cx="5472114"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2" name="Inhaltsplatzhalter 2">
            <a:extLst>
              <a:ext uri="{FF2B5EF4-FFF2-40B4-BE49-F238E27FC236}">
                <a16:creationId xmlns:a16="http://schemas.microsoft.com/office/drawing/2014/main" id="{BADB063E-26C4-805D-BAFD-D98A9ADF74B2}"/>
              </a:ext>
            </a:extLst>
          </p:cNvPr>
          <p:cNvSpPr>
            <a:spLocks noGrp="1"/>
          </p:cNvSpPr>
          <p:nvPr>
            <p:ph idx="16" hasCustomPrompt="1"/>
          </p:nvPr>
        </p:nvSpPr>
        <p:spPr bwMode="gray">
          <a:xfrm>
            <a:off x="6240461" y="1412876"/>
            <a:ext cx="5472114"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8" name="Textplatzhalter 7"/>
          <p:cNvSpPr>
            <a:spLocks noGrp="1"/>
          </p:cNvSpPr>
          <p:nvPr>
            <p:ph type="body" sz="quarter" idx="13" hasCustomPrompt="1"/>
          </p:nvPr>
        </p:nvSpPr>
        <p:spPr bwMode="gray">
          <a:xfrm>
            <a:off x="480000"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dirty="0"/>
              <a:t>Footnote/Source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p>
            <a:fld id="{8FF9B0DE-3FEB-4AA0-B465-B80EF7C1333D}" type="slidenum">
              <a:rPr lang="en-US" smtClean="0"/>
              <a:pPr/>
              <a:t>‹Nr.›</a:t>
            </a:fld>
            <a:endParaRPr lang="en-US" dirty="0"/>
          </a:p>
        </p:txBody>
      </p:sp>
      <p:sp>
        <p:nvSpPr>
          <p:cNvPr id="7" name="Fußzeilenplatzhalter 6">
            <a:extLst>
              <a:ext uri="{FF2B5EF4-FFF2-40B4-BE49-F238E27FC236}">
                <a16:creationId xmlns:a16="http://schemas.microsoft.com/office/drawing/2014/main" id="{183299EF-0735-B377-A1A9-0068F4589F5F}"/>
              </a:ext>
            </a:extLst>
          </p:cNvPr>
          <p:cNvSpPr>
            <a:spLocks noGrp="1"/>
          </p:cNvSpPr>
          <p:nvPr>
            <p:ph type="ftr" sz="quarter" idx="21"/>
          </p:nvPr>
        </p:nvSpPr>
        <p:spPr bwMode="gray"/>
        <p:txBody>
          <a:bodyPr/>
          <a:lstStyle/>
          <a:p>
            <a:r>
              <a:rPr lang="en-US" dirty="0"/>
              <a:t>Presentation title    |    ONLY FOR INTERNAL USE</a:t>
            </a:r>
          </a:p>
        </p:txBody>
      </p:sp>
    </p:spTree>
    <p:extLst>
      <p:ext uri="{BB962C8B-B14F-4D97-AF65-F5344CB8AC3E}">
        <p14:creationId xmlns:p14="http://schemas.microsoft.com/office/powerpoint/2010/main" val="2725849063"/>
      </p:ext>
    </p:extLst>
  </p:cSld>
  <p:clrMapOvr>
    <a:masterClrMapping/>
  </p:clrMapOvr>
  <p:extLst>
    <p:ext uri="{DCECCB84-F9BA-43D5-87BE-67443E8EF086}">
      <p15:sldGuideLst xmlns:p15="http://schemas.microsoft.com/office/powerpoint/2012/main">
        <p15:guide id="1" pos="3749">
          <p15:clr>
            <a:srgbClr val="FBAE40"/>
          </p15:clr>
        </p15:guide>
        <p15:guide id="2" pos="393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lvl1pPr>
          </a:lstStyle>
          <a:p>
            <a:r>
              <a:rPr lang="en-US" dirty="0"/>
              <a:t>Add  title of the slide</a:t>
            </a:r>
          </a:p>
        </p:txBody>
      </p:sp>
      <p:sp>
        <p:nvSpPr>
          <p:cNvPr id="3" name="Inhaltsplatzhalter 2"/>
          <p:cNvSpPr>
            <a:spLocks noGrp="1"/>
          </p:cNvSpPr>
          <p:nvPr>
            <p:ph idx="1" hasCustomPrompt="1"/>
          </p:nvPr>
        </p:nvSpPr>
        <p:spPr bwMode="gray">
          <a:xfrm>
            <a:off x="479424" y="1412876"/>
            <a:ext cx="11233151"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8" name="Textplatzhalter 7"/>
          <p:cNvSpPr>
            <a:spLocks noGrp="1"/>
          </p:cNvSpPr>
          <p:nvPr>
            <p:ph type="body" sz="quarter" idx="13" hasCustomPrompt="1"/>
          </p:nvPr>
        </p:nvSpPr>
        <p:spPr bwMode="gray">
          <a:xfrm>
            <a:off x="480000" y="5805264"/>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dirty="0"/>
              <a:t>Footnote/Source</a:t>
            </a:r>
          </a:p>
        </p:txBody>
      </p:sp>
      <p:sp>
        <p:nvSpPr>
          <p:cNvPr id="4" name="Fußzeilenplatzhalter 3">
            <a:extLst>
              <a:ext uri="{FF2B5EF4-FFF2-40B4-BE49-F238E27FC236}">
                <a16:creationId xmlns:a16="http://schemas.microsoft.com/office/drawing/2014/main" id="{D2A15767-C935-9245-AEC6-4E3D0D96A295}"/>
              </a:ext>
            </a:extLst>
          </p:cNvPr>
          <p:cNvSpPr>
            <a:spLocks noGrp="1"/>
          </p:cNvSpPr>
          <p:nvPr>
            <p:ph type="ftr" sz="quarter" idx="19"/>
          </p:nvPr>
        </p:nvSpPr>
        <p:spPr bwMode="gray"/>
        <p:txBody>
          <a:bodyPr/>
          <a:lstStyle/>
          <a:p>
            <a:r>
              <a:rPr lang="en-US" dirty="0"/>
              <a:t>Presentation title    |    ONLY FOR INTERNAL USE</a:t>
            </a:r>
          </a:p>
        </p:txBody>
      </p:sp>
      <p:sp>
        <p:nvSpPr>
          <p:cNvPr id="5" name="Foliennummernplatzhalter 4">
            <a:extLst>
              <a:ext uri="{FF2B5EF4-FFF2-40B4-BE49-F238E27FC236}">
                <a16:creationId xmlns:a16="http://schemas.microsoft.com/office/drawing/2014/main" id="{5CC89D3B-393F-9E87-6D42-19413F2259DA}"/>
              </a:ext>
            </a:extLst>
          </p:cNvPr>
          <p:cNvSpPr>
            <a:spLocks noGrp="1"/>
          </p:cNvSpPr>
          <p:nvPr>
            <p:ph type="sldNum" sz="quarter" idx="20"/>
          </p:nvPr>
        </p:nvSpPr>
        <p:spPr bwMode="gray"/>
        <p:txBody>
          <a:bodyPr/>
          <a:lstStyle/>
          <a:p>
            <a:fld id="{DF4E8F9F-5B1F-4F5B-BE49-3245D8C18D9F}" type="slidenum">
              <a:rPr lang="en-US" smtClean="0"/>
              <a:pPr/>
              <a:t>‹Nr.›</a:t>
            </a:fld>
            <a:endParaRPr lang="en-US" dirty="0"/>
          </a:p>
        </p:txBody>
      </p:sp>
    </p:spTree>
    <p:extLst>
      <p:ext uri="{BB962C8B-B14F-4D97-AF65-F5344CB8AC3E}">
        <p14:creationId xmlns:p14="http://schemas.microsoft.com/office/powerpoint/2010/main" val="642462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Arrow: Pentagon 13">
            <a:extLst>
              <a:ext uri="{FF2B5EF4-FFF2-40B4-BE49-F238E27FC236}">
                <a16:creationId xmlns:a16="http://schemas.microsoft.com/office/drawing/2014/main" id="{8C607A6D-A9F7-3EC8-0F8C-CEB7F8595D3F}"/>
              </a:ext>
            </a:extLst>
          </p:cNvPr>
          <p:cNvSpPr/>
          <p:nvPr userDrawn="1"/>
        </p:nvSpPr>
        <p:spPr>
          <a:xfrm rot="10800000">
            <a:off x="7619997" y="-240417"/>
            <a:ext cx="4571999"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
            <a:extLst>
              <a:ext uri="{FF2B5EF4-FFF2-40B4-BE49-F238E27FC236}">
                <a16:creationId xmlns:a16="http://schemas.microsoft.com/office/drawing/2014/main" id="{2A74D63D-5A47-53B9-7114-EF71B206E598}"/>
              </a:ext>
            </a:extLst>
          </p:cNvPr>
          <p:cNvSpPr txBox="1"/>
          <p:nvPr userDrawn="1"/>
        </p:nvSpPr>
        <p:spPr>
          <a:xfrm>
            <a:off x="8105536" y="29884"/>
            <a:ext cx="3896388" cy="830997"/>
          </a:xfrm>
          <a:prstGeom prst="rect">
            <a:avLst/>
          </a:prstGeom>
          <a:noFill/>
        </p:spPr>
        <p:txBody>
          <a:bodyPr wrap="none" rtlCol="0">
            <a:spAutoFit/>
          </a:bodyPr>
          <a:lstStyle/>
          <a:p>
            <a:r>
              <a:rPr lang="it-IT" sz="4800" b="0" dirty="0">
                <a:solidFill>
                  <a:schemeClr val="bg1"/>
                </a:solidFill>
              </a:rPr>
              <a:t>Sponsor &amp; Org</a:t>
            </a:r>
          </a:p>
        </p:txBody>
      </p:sp>
      <p:pic>
        <p:nvPicPr>
          <p:cNvPr id="6" name="Picture 5">
            <a:extLst>
              <a:ext uri="{FF2B5EF4-FFF2-40B4-BE49-F238E27FC236}">
                <a16:creationId xmlns:a16="http://schemas.microsoft.com/office/drawing/2014/main" id="{88980E98-4A8E-1DD9-29F8-041437439ED9}"/>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4139690" y="3301102"/>
            <a:ext cx="3569728" cy="997711"/>
          </a:xfrm>
          <a:prstGeom prst="rect">
            <a:avLst/>
          </a:prstGeom>
        </p:spPr>
      </p:pic>
      <p:pic>
        <p:nvPicPr>
          <p:cNvPr id="9" name="Picture 8">
            <a:extLst>
              <a:ext uri="{FF2B5EF4-FFF2-40B4-BE49-F238E27FC236}">
                <a16:creationId xmlns:a16="http://schemas.microsoft.com/office/drawing/2014/main" id="{5692C070-BBA6-5F33-BC50-72183759060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8969735" y="4042816"/>
            <a:ext cx="1985529" cy="948966"/>
          </a:xfrm>
          <a:prstGeom prst="rect">
            <a:avLst/>
          </a:prstGeom>
        </p:spPr>
      </p:pic>
      <p:pic>
        <p:nvPicPr>
          <p:cNvPr id="13" name="Graphic 12">
            <a:extLst>
              <a:ext uri="{FF2B5EF4-FFF2-40B4-BE49-F238E27FC236}">
                <a16:creationId xmlns:a16="http://schemas.microsoft.com/office/drawing/2014/main" id="{8E5D4F28-9607-06D6-64CB-BC7397555A6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275" y="5619848"/>
            <a:ext cx="2867182" cy="686750"/>
          </a:xfrm>
          <a:prstGeom prst="rect">
            <a:avLst/>
          </a:prstGeom>
        </p:spPr>
      </p:pic>
      <p:pic>
        <p:nvPicPr>
          <p:cNvPr id="17" name="Picture 16" descr="A logo with blue dots and black text&#10;&#10;Description automatically generated">
            <a:extLst>
              <a:ext uri="{FF2B5EF4-FFF2-40B4-BE49-F238E27FC236}">
                <a16:creationId xmlns:a16="http://schemas.microsoft.com/office/drawing/2014/main" id="{DD228FB6-73C5-460C-BB2D-AD1B523AC7D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05536" y="1491474"/>
            <a:ext cx="3257495" cy="1937526"/>
          </a:xfrm>
          <a:prstGeom prst="rect">
            <a:avLst/>
          </a:prstGeom>
        </p:spPr>
      </p:pic>
      <p:pic>
        <p:nvPicPr>
          <p:cNvPr id="19" name="Graphic 18">
            <a:extLst>
              <a:ext uri="{FF2B5EF4-FFF2-40B4-BE49-F238E27FC236}">
                <a16:creationId xmlns:a16="http://schemas.microsoft.com/office/drawing/2014/main" id="{AC8E5850-1EB8-24D5-7D6A-63602B6597E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9101" y="4787602"/>
            <a:ext cx="2520634" cy="1702169"/>
          </a:xfrm>
          <a:prstGeom prst="rect">
            <a:avLst/>
          </a:prstGeom>
        </p:spPr>
      </p:pic>
      <p:pic>
        <p:nvPicPr>
          <p:cNvPr id="4" name="Picture 3" descr="A logo with a hexagon design&#10;&#10;AI-generated content may be incorrect.">
            <a:extLst>
              <a:ext uri="{FF2B5EF4-FFF2-40B4-BE49-F238E27FC236}">
                <a16:creationId xmlns:a16="http://schemas.microsoft.com/office/drawing/2014/main" id="{8376EB12-22F4-8E82-B544-004E1E2F917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02275" y="499796"/>
            <a:ext cx="2527432" cy="1530676"/>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85C21413-5D0A-1A1A-88B0-09CB7843E31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02275" y="2948872"/>
            <a:ext cx="2508742" cy="1702170"/>
          </a:xfrm>
          <a:prstGeom prst="rect">
            <a:avLst/>
          </a:prstGeom>
        </p:spPr>
      </p:pic>
      <p:pic>
        <p:nvPicPr>
          <p:cNvPr id="16" name="Picture 15" descr="A blue and white logo&#10;&#10;AI-generated content may be incorrect.">
            <a:extLst>
              <a:ext uri="{FF2B5EF4-FFF2-40B4-BE49-F238E27FC236}">
                <a16:creationId xmlns:a16="http://schemas.microsoft.com/office/drawing/2014/main" id="{C7AD09E6-07E2-1CA2-41C5-150DE53DE4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956019" y="403532"/>
            <a:ext cx="1723204" cy="1723204"/>
          </a:xfrm>
          <a:prstGeom prst="rect">
            <a:avLst/>
          </a:prstGeom>
        </p:spPr>
      </p:pic>
    </p:spTree>
    <p:extLst>
      <p:ext uri="{BB962C8B-B14F-4D97-AF65-F5344CB8AC3E}">
        <p14:creationId xmlns:p14="http://schemas.microsoft.com/office/powerpoint/2010/main" val="136863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lvl1pPr>
          </a:lstStyle>
          <a:p>
            <a:r>
              <a:rPr lang="en-US" dirty="0"/>
              <a:t>Add agenda title</a:t>
            </a:r>
          </a:p>
        </p:txBody>
      </p:sp>
      <p:sp>
        <p:nvSpPr>
          <p:cNvPr id="10" name="Textplatzhalter 9"/>
          <p:cNvSpPr>
            <a:spLocks noGrp="1"/>
          </p:cNvSpPr>
          <p:nvPr>
            <p:ph type="body" sz="quarter" idx="15" hasCustomPrompt="1"/>
          </p:nvPr>
        </p:nvSpPr>
        <p:spPr bwMode="gray">
          <a:xfrm>
            <a:off x="479424" y="1412876"/>
            <a:ext cx="11233151" cy="4537074"/>
          </a:xfrm>
        </p:spPr>
        <p:txBody>
          <a:bodyPr/>
          <a:lstStyle>
            <a:lvl1pPr marL="360000" indent="-360000">
              <a:spcBef>
                <a:spcPts val="1800"/>
              </a:spcBef>
              <a:buFont typeface="+mj-lt"/>
              <a:buAutoNum type="arabicPeriod"/>
              <a:defRPr sz="2000"/>
            </a:lvl1pPr>
            <a:lvl2pPr marL="540000" indent="-180000">
              <a:spcBef>
                <a:spcPts val="200"/>
              </a:spcBef>
              <a:spcAft>
                <a:spcPts val="200"/>
              </a:spcAft>
              <a:buFont typeface="Arial" panose="020B0604020202020204" pitchFamily="34" charset="0"/>
              <a:buChar char="•"/>
              <a:defRPr/>
            </a:lvl2pPr>
            <a:lvl3pPr marL="540000" indent="-180000">
              <a:spcBef>
                <a:spcPts val="200"/>
              </a:spcBef>
              <a:spcAft>
                <a:spcPts val="200"/>
              </a:spcAft>
              <a:buFont typeface="Arial" panose="020B0604020202020204" pitchFamily="34" charset="0"/>
              <a:buChar char="•"/>
              <a:defRPr/>
            </a:lvl3pPr>
            <a:lvl4pPr marL="540000" indent="-180000">
              <a:spcBef>
                <a:spcPts val="200"/>
              </a:spcBef>
              <a:spcAft>
                <a:spcPts val="200"/>
              </a:spcAft>
              <a:buFont typeface="Arial" panose="020B0604020202020204" pitchFamily="34" charset="0"/>
              <a:buChar char="•"/>
              <a:defRPr/>
            </a:lvl4pPr>
            <a:lvl5pPr marL="540000" indent="-180000">
              <a:spcBef>
                <a:spcPts val="200"/>
              </a:spcBef>
              <a:spcAft>
                <a:spcPts val="200"/>
              </a:spcAft>
              <a:buFont typeface="Arial" panose="020B0604020202020204" pitchFamily="34" charset="0"/>
              <a:buChar char="•"/>
              <a:defRPr sz="1600"/>
            </a:lvl5pPr>
            <a:lvl6pPr marL="540000" indent="-180000">
              <a:spcBef>
                <a:spcPts val="200"/>
              </a:spcBef>
              <a:spcAft>
                <a:spcPts val="200"/>
              </a:spcAft>
              <a:buFont typeface="Arial" panose="020B0604020202020204" pitchFamily="34" charset="0"/>
              <a:buChar char="•"/>
              <a:defRPr sz="1600"/>
            </a:lvl6pPr>
            <a:lvl7pPr marL="540000" indent="-180000">
              <a:spcBef>
                <a:spcPts val="200"/>
              </a:spcBef>
              <a:spcAft>
                <a:spcPts val="200"/>
              </a:spcAft>
              <a:buFont typeface="Arial" panose="020B0604020202020204" pitchFamily="34" charset="0"/>
              <a:buChar char="•"/>
              <a:defRPr sz="1600"/>
            </a:lvl7pPr>
            <a:lvl8pPr marL="540000" indent="-180000">
              <a:spcBef>
                <a:spcPts val="200"/>
              </a:spcBef>
              <a:spcAft>
                <a:spcPts val="200"/>
              </a:spcAft>
              <a:buFont typeface="Arial" panose="020B0604020202020204" pitchFamily="34" charset="0"/>
              <a:buChar char="•"/>
              <a:defRPr sz="1600"/>
            </a:lvl8pPr>
            <a:lvl9pPr marL="540000" indent="-180000">
              <a:spcBef>
                <a:spcPts val="200"/>
              </a:spcBef>
              <a:spcAft>
                <a:spcPts val="200"/>
              </a:spcAft>
              <a:buFont typeface="Arial" panose="020B0604020202020204" pitchFamily="34" charset="0"/>
              <a:buChar char="•"/>
              <a:defRPr sz="1600"/>
            </a:lvl9pPr>
          </a:lstStyle>
          <a:p>
            <a:pPr lvl="0"/>
            <a:r>
              <a:rPr lang="en-US" dirty="0"/>
              <a:t>Edit text by clicking. Use the "Increase/decrease list level" buttons on the Start tab to switch between the set up text levels.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ußzeilenplatzhalter 5">
            <a:extLst>
              <a:ext uri="{FF2B5EF4-FFF2-40B4-BE49-F238E27FC236}">
                <a16:creationId xmlns:a16="http://schemas.microsoft.com/office/drawing/2014/main" id="{BA817014-5BFC-469F-98F9-387F1D269363}"/>
              </a:ext>
            </a:extLst>
          </p:cNvPr>
          <p:cNvSpPr>
            <a:spLocks noGrp="1"/>
          </p:cNvSpPr>
          <p:nvPr>
            <p:ph type="ftr" sz="quarter" idx="16"/>
          </p:nvPr>
        </p:nvSpPr>
        <p:spPr bwMode="gray"/>
        <p:txBody>
          <a:bodyPr/>
          <a:lstStyle/>
          <a:p>
            <a:r>
              <a:rPr lang="en-US" dirty="0"/>
              <a:t>Presentation title    |    ONLY FOR INTERNAL USE</a:t>
            </a:r>
          </a:p>
        </p:txBody>
      </p:sp>
      <p:sp>
        <p:nvSpPr>
          <p:cNvPr id="7" name="Foliennummernplatzhalter 6">
            <a:extLst>
              <a:ext uri="{FF2B5EF4-FFF2-40B4-BE49-F238E27FC236}">
                <a16:creationId xmlns:a16="http://schemas.microsoft.com/office/drawing/2014/main" id="{BF4CBD4C-0F49-F57C-9B27-DEC864627EEC}"/>
              </a:ext>
            </a:extLst>
          </p:cNvPr>
          <p:cNvSpPr>
            <a:spLocks noGrp="1"/>
          </p:cNvSpPr>
          <p:nvPr>
            <p:ph type="sldNum" sz="quarter" idx="17"/>
          </p:nvPr>
        </p:nvSpPr>
        <p:spPr bwMode="gray"/>
        <p:txBody>
          <a:bodyPr/>
          <a:lstStyle/>
          <a:p>
            <a:fld id="{8FF9B0DE-3FEB-4AA0-B465-B80EF7C1333D}" type="slidenum">
              <a:rPr lang="en-US" smtClean="0"/>
              <a:pPr/>
              <a:t>‹Nr.›</a:t>
            </a:fld>
            <a:endParaRPr lang="en-US" dirty="0"/>
          </a:p>
        </p:txBody>
      </p:sp>
    </p:spTree>
    <p:extLst>
      <p:ext uri="{BB962C8B-B14F-4D97-AF65-F5344CB8AC3E}">
        <p14:creationId xmlns:p14="http://schemas.microsoft.com/office/powerpoint/2010/main" val="2501192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ree contents">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lvl1pPr>
          </a:lstStyle>
          <a:p>
            <a:r>
              <a:rPr lang="en-US" dirty="0" err="1"/>
              <a:t>Folientitel</a:t>
            </a:r>
            <a:endParaRPr lang="en-US" dirty="0"/>
          </a:p>
        </p:txBody>
      </p:sp>
      <p:sp>
        <p:nvSpPr>
          <p:cNvPr id="3" name="Inhaltsplatzhalter 2"/>
          <p:cNvSpPr>
            <a:spLocks noGrp="1"/>
          </p:cNvSpPr>
          <p:nvPr>
            <p:ph idx="1" hasCustomPrompt="1"/>
          </p:nvPr>
        </p:nvSpPr>
        <p:spPr bwMode="gray">
          <a:xfrm>
            <a:off x="479834" y="1413222"/>
            <a:ext cx="356393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endParaRPr lang="en-US" dirty="0"/>
          </a:p>
        </p:txBody>
      </p:sp>
      <p:sp>
        <p:nvSpPr>
          <p:cNvPr id="2" name="Inhaltsplatzhalter 2">
            <a:extLst>
              <a:ext uri="{FF2B5EF4-FFF2-40B4-BE49-F238E27FC236}">
                <a16:creationId xmlns:a16="http://schemas.microsoft.com/office/drawing/2014/main" id="{BADB063E-26C4-805D-BAFD-D98A9ADF74B2}"/>
              </a:ext>
            </a:extLst>
          </p:cNvPr>
          <p:cNvSpPr>
            <a:spLocks noGrp="1"/>
          </p:cNvSpPr>
          <p:nvPr>
            <p:ph idx="16" hasCustomPrompt="1"/>
          </p:nvPr>
        </p:nvSpPr>
        <p:spPr bwMode="gray">
          <a:xfrm>
            <a:off x="4332288" y="1412876"/>
            <a:ext cx="3527425"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endParaRPr lang="en-US" dirty="0"/>
          </a:p>
        </p:txBody>
      </p:sp>
      <p:sp>
        <p:nvSpPr>
          <p:cNvPr id="4" name="Inhaltsplatzhalter 2">
            <a:extLst>
              <a:ext uri="{FF2B5EF4-FFF2-40B4-BE49-F238E27FC236}">
                <a16:creationId xmlns:a16="http://schemas.microsoft.com/office/drawing/2014/main" id="{D1B68FCE-197A-6E5E-0E54-04837565753A}"/>
              </a:ext>
            </a:extLst>
          </p:cNvPr>
          <p:cNvSpPr>
            <a:spLocks noGrp="1"/>
          </p:cNvSpPr>
          <p:nvPr>
            <p:ph idx="17" hasCustomPrompt="1"/>
          </p:nvPr>
        </p:nvSpPr>
        <p:spPr bwMode="gray">
          <a:xfrm>
            <a:off x="8148638" y="1412876"/>
            <a:ext cx="3563937"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endParaRPr lang="en-US" dirty="0"/>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p>
            <a:fld id="{8FF9B0DE-3FEB-4AA0-B465-B80EF7C1333D}" type="slidenum">
              <a:rPr lang="en-US" smtClean="0"/>
              <a:pPr/>
              <a:t>‹Nr.›</a:t>
            </a:fld>
            <a:endParaRPr lang="en-US" dirty="0"/>
          </a:p>
        </p:txBody>
      </p:sp>
      <p:sp>
        <p:nvSpPr>
          <p:cNvPr id="8" name="Textplatzhalter 7"/>
          <p:cNvSpPr>
            <a:spLocks noGrp="1"/>
          </p:cNvSpPr>
          <p:nvPr>
            <p:ph type="body" sz="quarter" idx="13" hasCustomPrompt="1"/>
          </p:nvPr>
        </p:nvSpPr>
        <p:spPr bwMode="gray">
          <a:xfrm>
            <a:off x="480000"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dirty="0"/>
              <a:t>Footnote/Source</a:t>
            </a:r>
          </a:p>
        </p:txBody>
      </p:sp>
      <p:sp>
        <p:nvSpPr>
          <p:cNvPr id="7" name="Fußzeilenplatzhalter 6">
            <a:extLst>
              <a:ext uri="{FF2B5EF4-FFF2-40B4-BE49-F238E27FC236}">
                <a16:creationId xmlns:a16="http://schemas.microsoft.com/office/drawing/2014/main" id="{8C2E740B-CD4F-8BDC-2C1B-D377B1F6FC20}"/>
              </a:ext>
            </a:extLst>
          </p:cNvPr>
          <p:cNvSpPr>
            <a:spLocks noGrp="1"/>
          </p:cNvSpPr>
          <p:nvPr>
            <p:ph type="ftr" sz="quarter" idx="21"/>
          </p:nvPr>
        </p:nvSpPr>
        <p:spPr bwMode="gray"/>
        <p:txBody>
          <a:bodyPr/>
          <a:lstStyle/>
          <a:p>
            <a:r>
              <a:rPr lang="en-US" dirty="0"/>
              <a:t>Presentation title    |    ONLY FOR INTERNAL USE</a:t>
            </a:r>
          </a:p>
        </p:txBody>
      </p:sp>
    </p:spTree>
    <p:extLst>
      <p:ext uri="{BB962C8B-B14F-4D97-AF65-F5344CB8AC3E}">
        <p14:creationId xmlns:p14="http://schemas.microsoft.com/office/powerpoint/2010/main" val="3139661825"/>
      </p:ext>
    </p:extLst>
  </p:cSld>
  <p:clrMapOvr>
    <a:masterClrMapping/>
  </p:clrMapOvr>
  <p:extLst>
    <p:ext uri="{DCECCB84-F9BA-43D5-87BE-67443E8EF086}">
      <p15:sldGuideLst xmlns:p15="http://schemas.microsoft.com/office/powerpoint/2012/main">
        <p15:guide id="1" pos="2547">
          <p15:clr>
            <a:srgbClr val="FBAE40"/>
          </p15:clr>
        </p15:guide>
        <p15:guide id="2" pos="4951">
          <p15:clr>
            <a:srgbClr val="FBAE40"/>
          </p15:clr>
        </p15:guide>
        <p15:guide id="3" pos="2729">
          <p15:clr>
            <a:srgbClr val="FBAE40"/>
          </p15:clr>
        </p15:guide>
        <p15:guide id="4" pos="513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6096000" y="951494"/>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1112222" y="5069842"/>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1112222" y="5776847"/>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42852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5069842"/>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5776847"/>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Title 1">
            <a:extLst>
              <a:ext uri="{FF2B5EF4-FFF2-40B4-BE49-F238E27FC236}">
                <a16:creationId xmlns:a16="http://schemas.microsoft.com/office/drawing/2014/main" id="{C226F5A7-6E87-0D32-978C-5266BA907305}"/>
              </a:ext>
            </a:extLst>
          </p:cNvPr>
          <p:cNvSpPr>
            <a:spLocks noGrp="1"/>
          </p:cNvSpPr>
          <p:nvPr>
            <p:ph type="title"/>
          </p:nvPr>
        </p:nvSpPr>
        <p:spPr>
          <a:xfrm>
            <a:off x="838200" y="365125"/>
            <a:ext cx="10515600" cy="1325563"/>
          </a:xfrm>
        </p:spPr>
        <p:txBody>
          <a:bodyPr/>
          <a:lstStyle/>
          <a:p>
            <a:r>
              <a:rPr lang="de-DE"/>
              <a:t>Mastertitelformat bearbeiten</a:t>
            </a:r>
            <a:endParaRPr lang="en-US" dirty="0"/>
          </a:p>
        </p:txBody>
      </p:sp>
    </p:spTree>
    <p:extLst>
      <p:ext uri="{BB962C8B-B14F-4D97-AF65-F5344CB8AC3E}">
        <p14:creationId xmlns:p14="http://schemas.microsoft.com/office/powerpoint/2010/main" val="1713205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5069842"/>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5776847"/>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ontent Placeholder 2">
            <a:extLst>
              <a:ext uri="{FF2B5EF4-FFF2-40B4-BE49-F238E27FC236}">
                <a16:creationId xmlns:a16="http://schemas.microsoft.com/office/drawing/2014/main" id="{BEB284E8-0555-ABFE-6004-05D40420443E}"/>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itle 1">
            <a:extLst>
              <a:ext uri="{FF2B5EF4-FFF2-40B4-BE49-F238E27FC236}">
                <a16:creationId xmlns:a16="http://schemas.microsoft.com/office/drawing/2014/main" id="{C226F5A7-6E87-0D32-978C-5266BA907305}"/>
              </a:ext>
            </a:extLst>
          </p:cNvPr>
          <p:cNvSpPr>
            <a:spLocks noGrp="1"/>
          </p:cNvSpPr>
          <p:nvPr>
            <p:ph type="title"/>
          </p:nvPr>
        </p:nvSpPr>
        <p:spPr>
          <a:xfrm>
            <a:off x="838200" y="365125"/>
            <a:ext cx="10515600" cy="1325563"/>
          </a:xfrm>
        </p:spPr>
        <p:txBody>
          <a:bodyPr/>
          <a:lstStyle/>
          <a:p>
            <a:r>
              <a:rPr lang="de-DE"/>
              <a:t>Mastertitelformat bearbeiten</a:t>
            </a:r>
            <a:endParaRPr lang="en-US" dirty="0"/>
          </a:p>
        </p:txBody>
      </p:sp>
    </p:spTree>
    <p:extLst>
      <p:ext uri="{BB962C8B-B14F-4D97-AF65-F5344CB8AC3E}">
        <p14:creationId xmlns:p14="http://schemas.microsoft.com/office/powerpoint/2010/main" val="324102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10539812" y="951495"/>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0" y="5069842"/>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0" y="5776847"/>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ontent Placeholder 2">
            <a:extLst>
              <a:ext uri="{FF2B5EF4-FFF2-40B4-BE49-F238E27FC236}">
                <a16:creationId xmlns:a16="http://schemas.microsoft.com/office/drawing/2014/main" id="{BEB284E8-0555-ABFE-6004-05D40420443E}"/>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415959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EB284E8-0555-ABFE-6004-05D40420443E}"/>
              </a:ext>
            </a:extLst>
          </p:cNvPr>
          <p:cNvSpPr>
            <a:spLocks noGrp="1"/>
          </p:cNvSpPr>
          <p:nvPr>
            <p:ph idx="1"/>
          </p:nvPr>
        </p:nvSpPr>
        <p:spPr>
          <a:xfrm>
            <a:off x="838200" y="1825625"/>
            <a:ext cx="10515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itle 1">
            <a:extLst>
              <a:ext uri="{FF2B5EF4-FFF2-40B4-BE49-F238E27FC236}">
                <a16:creationId xmlns:a16="http://schemas.microsoft.com/office/drawing/2014/main" id="{C226F5A7-6E87-0D32-978C-5266BA907305}"/>
              </a:ext>
            </a:extLst>
          </p:cNvPr>
          <p:cNvSpPr>
            <a:spLocks noGrp="1"/>
          </p:cNvSpPr>
          <p:nvPr>
            <p:ph type="title"/>
          </p:nvPr>
        </p:nvSpPr>
        <p:spPr>
          <a:xfrm>
            <a:off x="838200" y="365125"/>
            <a:ext cx="10515600" cy="1325563"/>
          </a:xfrm>
        </p:spPr>
        <p:txBody>
          <a:bodyPr/>
          <a:lstStyle/>
          <a:p>
            <a:r>
              <a:rPr lang="de-DE"/>
              <a:t>Mastertitelformat bearbeiten</a:t>
            </a:r>
            <a:endParaRPr lang="en-US" dirty="0"/>
          </a:p>
        </p:txBody>
      </p:sp>
    </p:spTree>
    <p:extLst>
      <p:ext uri="{BB962C8B-B14F-4D97-AF65-F5344CB8AC3E}">
        <p14:creationId xmlns:p14="http://schemas.microsoft.com/office/powerpoint/2010/main" val="132644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6096000" y="951494"/>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1112222"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1112222"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765469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3D7F1097-8773-216E-DD7B-67DFE0A636C9}"/>
              </a:ext>
            </a:extLst>
          </p:cNvPr>
          <p:cNvSpPr/>
          <p:nvPr userDrawn="1"/>
        </p:nvSpPr>
        <p:spPr>
          <a:xfrm rot="10800000">
            <a:off x="6096000" y="951494"/>
            <a:ext cx="6096000" cy="1371600"/>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Arrow: Pentagon 1">
            <a:extLst>
              <a:ext uri="{FF2B5EF4-FFF2-40B4-BE49-F238E27FC236}">
                <a16:creationId xmlns:a16="http://schemas.microsoft.com/office/drawing/2014/main" id="{61B42916-EA1E-3A6A-4C06-EE1B7B323A18}"/>
              </a:ext>
            </a:extLst>
          </p:cNvPr>
          <p:cNvSpPr/>
          <p:nvPr userDrawn="1"/>
        </p:nvSpPr>
        <p:spPr>
          <a:xfrm>
            <a:off x="-1112222" y="0"/>
            <a:ext cx="2169208" cy="951495"/>
          </a:xfrm>
          <a:prstGeom prst="homePlate">
            <a:avLst/>
          </a:prstGeom>
          <a:solidFill>
            <a:srgbClr val="343A40"/>
          </a:solidFill>
          <a:ln>
            <a:solidFill>
              <a:srgbClr val="343A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Arrow: Pentagon 16">
            <a:extLst>
              <a:ext uri="{FF2B5EF4-FFF2-40B4-BE49-F238E27FC236}">
                <a16:creationId xmlns:a16="http://schemas.microsoft.com/office/drawing/2014/main" id="{98D3004C-6E63-DCB5-4D96-06608729BE53}"/>
              </a:ext>
            </a:extLst>
          </p:cNvPr>
          <p:cNvSpPr/>
          <p:nvPr userDrawn="1"/>
        </p:nvSpPr>
        <p:spPr>
          <a:xfrm>
            <a:off x="-1112222" y="707005"/>
            <a:ext cx="1679171" cy="755627"/>
          </a:xfrm>
          <a:prstGeom prst="homePlate">
            <a:avLst/>
          </a:prstGeom>
          <a:solidFill>
            <a:srgbClr val="0093DD"/>
          </a:solidFill>
          <a:ln>
            <a:solidFill>
              <a:srgbClr val="0093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Title 1">
            <a:extLst>
              <a:ext uri="{FF2B5EF4-FFF2-40B4-BE49-F238E27FC236}">
                <a16:creationId xmlns:a16="http://schemas.microsoft.com/office/drawing/2014/main" id="{716C682C-5523-1B86-BEF8-483C5409882C}"/>
              </a:ext>
            </a:extLst>
          </p:cNvPr>
          <p:cNvSpPr>
            <a:spLocks noGrp="1"/>
          </p:cNvSpPr>
          <p:nvPr>
            <p:ph type="title"/>
          </p:nvPr>
        </p:nvSpPr>
        <p:spPr>
          <a:xfrm>
            <a:off x="1056986" y="137069"/>
            <a:ext cx="10296814" cy="814425"/>
          </a:xfrm>
        </p:spPr>
        <p:txBody>
          <a:bodyPr/>
          <a:lstStyle/>
          <a:p>
            <a:r>
              <a:rPr lang="de-DE"/>
              <a:t>Mastertitelformat bearbeiten</a:t>
            </a:r>
            <a:endParaRPr lang="en-US" dirty="0"/>
          </a:p>
        </p:txBody>
      </p:sp>
    </p:spTree>
    <p:extLst>
      <p:ext uri="{BB962C8B-B14F-4D97-AF65-F5344CB8AC3E}">
        <p14:creationId xmlns:p14="http://schemas.microsoft.com/office/powerpoint/2010/main" val="76580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86530-6FFC-6310-1803-164D87A0A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it-IT"/>
          </a:p>
        </p:txBody>
      </p:sp>
      <p:sp>
        <p:nvSpPr>
          <p:cNvPr id="3" name="Text Placeholder 2">
            <a:extLst>
              <a:ext uri="{FF2B5EF4-FFF2-40B4-BE49-F238E27FC236}">
                <a16:creationId xmlns:a16="http://schemas.microsoft.com/office/drawing/2014/main" id="{1F49F734-4851-FFAD-B672-8EB63E7F34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it-IT"/>
          </a:p>
        </p:txBody>
      </p:sp>
      <p:sp>
        <p:nvSpPr>
          <p:cNvPr id="4" name="Date Placeholder 3">
            <a:extLst>
              <a:ext uri="{FF2B5EF4-FFF2-40B4-BE49-F238E27FC236}">
                <a16:creationId xmlns:a16="http://schemas.microsoft.com/office/drawing/2014/main" id="{4789C762-93BF-0790-960E-065727518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47158-1B40-437D-8B6C-F92A5DC50B8F}" type="datetimeFigureOut">
              <a:rPr lang="it-IT" smtClean="0"/>
              <a:t>28/11/2025</a:t>
            </a:fld>
            <a:endParaRPr lang="it-IT"/>
          </a:p>
        </p:txBody>
      </p:sp>
      <p:sp>
        <p:nvSpPr>
          <p:cNvPr id="5" name="Footer Placeholder 4">
            <a:extLst>
              <a:ext uri="{FF2B5EF4-FFF2-40B4-BE49-F238E27FC236}">
                <a16:creationId xmlns:a16="http://schemas.microsoft.com/office/drawing/2014/main" id="{D12CBF99-5E35-3CC1-8404-F8CFF465D7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4B6E62D6-EAF5-B333-654B-6F99F095B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7CF59-E865-4AD9-84F9-22996E32F87C}" type="slidenum">
              <a:rPr lang="it-IT" smtClean="0"/>
              <a:t>‹Nr.›</a:t>
            </a:fld>
            <a:endParaRPr lang="it-IT"/>
          </a:p>
        </p:txBody>
      </p:sp>
    </p:spTree>
    <p:extLst>
      <p:ext uri="{BB962C8B-B14F-4D97-AF65-F5344CB8AC3E}">
        <p14:creationId xmlns:p14="http://schemas.microsoft.com/office/powerpoint/2010/main" val="189752764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74" r:id="rId4"/>
    <p:sldLayoutId id="2147483663" r:id="rId5"/>
    <p:sldLayoutId id="2147483675" r:id="rId6"/>
    <p:sldLayoutId id="2147483667" r:id="rId7"/>
    <p:sldLayoutId id="2147483670" r:id="rId8"/>
    <p:sldLayoutId id="2147483672" r:id="rId9"/>
    <p:sldLayoutId id="2147483669" r:id="rId10"/>
    <p:sldLayoutId id="2147483666" r:id="rId11"/>
    <p:sldLayoutId id="2147483671" r:id="rId12"/>
    <p:sldLayoutId id="2147483665" r:id="rId13"/>
    <p:sldLayoutId id="2147483668" r:id="rId14"/>
    <p:sldLayoutId id="2147483673" r:id="rId15"/>
    <p:sldLayoutId id="2147483664" r:id="rId16"/>
    <p:sldLayoutId id="2147483676" r:id="rId17"/>
    <p:sldLayoutId id="2147483677" r:id="rId18"/>
    <p:sldLayoutId id="2147483678" r:id="rId19"/>
    <p:sldLayoutId id="2147483679" r:id="rId20"/>
    <p:sldLayoutId id="214748368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0ZRDTZm1iaI" TargetMode="External"/><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0ZRDTZm1iaI"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8.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Layout" Target="../diagrams/layout3.xml"/><Relationship Id="rId11" Type="http://schemas.openxmlformats.org/officeDocument/2006/relationships/image" Target="../media/image21.png"/><Relationship Id="rId5" Type="http://schemas.openxmlformats.org/officeDocument/2006/relationships/diagramData" Target="../diagrams/data3.xml"/><Relationship Id="rId10" Type="http://schemas.openxmlformats.org/officeDocument/2006/relationships/image" Target="../media/image19.png"/><Relationship Id="rId4" Type="http://schemas.openxmlformats.org/officeDocument/2006/relationships/image" Target="../media/image29.sv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1/relationships/webextension" Target="../webextensions/webextension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1.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11" Type="http://schemas.openxmlformats.org/officeDocument/2006/relationships/image" Target="../media/image23.sv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0B98-C2EB-C412-7375-DF812D3AFAA1}"/>
              </a:ext>
            </a:extLst>
          </p:cNvPr>
          <p:cNvSpPr>
            <a:spLocks noGrp="1"/>
          </p:cNvSpPr>
          <p:nvPr>
            <p:ph type="ctrTitle" idx="4294967295"/>
          </p:nvPr>
        </p:nvSpPr>
        <p:spPr>
          <a:xfrm>
            <a:off x="1524000" y="1122363"/>
            <a:ext cx="9144000" cy="2387600"/>
          </a:xfrm>
        </p:spPr>
        <p:txBody>
          <a:bodyPr>
            <a:normAutofit fontScale="90000"/>
          </a:bodyPr>
          <a:lstStyle/>
          <a:p>
            <a:br>
              <a:rPr lang="en-US" b="1" dirty="0"/>
            </a:br>
            <a:br>
              <a:rPr lang="en-US" b="1" dirty="0"/>
            </a:br>
            <a:r>
              <a:rPr lang="en-US" b="1" dirty="0"/>
              <a:t>The pitfalls of using Copilot for Power BI</a:t>
            </a:r>
            <a:br>
              <a:rPr lang="en-US" dirty="0"/>
            </a:br>
            <a:endParaRPr lang="it-IT" dirty="0"/>
          </a:p>
        </p:txBody>
      </p:sp>
      <p:sp>
        <p:nvSpPr>
          <p:cNvPr id="3" name="Subtitle 2">
            <a:extLst>
              <a:ext uri="{FF2B5EF4-FFF2-40B4-BE49-F238E27FC236}">
                <a16:creationId xmlns:a16="http://schemas.microsoft.com/office/drawing/2014/main" id="{CBAD3465-2EDC-CB8F-867D-A1009A12286A}"/>
              </a:ext>
            </a:extLst>
          </p:cNvPr>
          <p:cNvSpPr>
            <a:spLocks noGrp="1"/>
          </p:cNvSpPr>
          <p:nvPr>
            <p:ph type="subTitle" idx="4294967295"/>
          </p:nvPr>
        </p:nvSpPr>
        <p:spPr>
          <a:xfrm>
            <a:off x="1524000" y="3602038"/>
            <a:ext cx="9144000" cy="1655762"/>
          </a:xfrm>
        </p:spPr>
        <p:txBody>
          <a:bodyPr/>
          <a:lstStyle/>
          <a:p>
            <a:pPr marL="0" indent="0">
              <a:buNone/>
            </a:pPr>
            <a:r>
              <a:rPr lang="it-IT" dirty="0"/>
              <a:t>J.A.R.V.I.S. or </a:t>
            </a:r>
            <a:r>
              <a:rPr lang="it-IT" dirty="0" err="1"/>
              <a:t>Clippy</a:t>
            </a:r>
            <a:r>
              <a:rPr lang="it-IT" dirty="0"/>
              <a:t> ?!</a:t>
            </a:r>
          </a:p>
        </p:txBody>
      </p:sp>
    </p:spTree>
    <p:extLst>
      <p:ext uri="{BB962C8B-B14F-4D97-AF65-F5344CB8AC3E}">
        <p14:creationId xmlns:p14="http://schemas.microsoft.com/office/powerpoint/2010/main" val="341466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505F52-4546-6041-1C17-22EB23A9EF5E}"/>
              </a:ext>
            </a:extLst>
          </p:cNvPr>
          <p:cNvSpPr>
            <a:spLocks noGrp="1"/>
          </p:cNvSpPr>
          <p:nvPr>
            <p:ph type="title"/>
          </p:nvPr>
        </p:nvSpPr>
        <p:spPr/>
        <p:txBody>
          <a:bodyPr/>
          <a:lstStyle/>
          <a:p>
            <a:r>
              <a:rPr lang="de-DE" dirty="0"/>
              <a:t>True </a:t>
            </a:r>
            <a:r>
              <a:rPr lang="de-DE" dirty="0" err="1"/>
              <a:t>Results</a:t>
            </a:r>
            <a:r>
              <a:rPr lang="de-DE" dirty="0"/>
              <a:t> </a:t>
            </a:r>
            <a:r>
              <a:rPr lang="de-DE" dirty="0" err="1"/>
              <a:t>of</a:t>
            </a:r>
            <a:r>
              <a:rPr lang="de-DE" dirty="0"/>
              <a:t> POC at a </a:t>
            </a:r>
            <a:r>
              <a:rPr lang="de-DE" dirty="0" err="1"/>
              <a:t>client</a:t>
            </a:r>
            <a:endParaRPr lang="de-DE" dirty="0"/>
          </a:p>
        </p:txBody>
      </p:sp>
      <p:sp>
        <p:nvSpPr>
          <p:cNvPr id="4" name="Textfeld 3">
            <a:extLst>
              <a:ext uri="{FF2B5EF4-FFF2-40B4-BE49-F238E27FC236}">
                <a16:creationId xmlns:a16="http://schemas.microsoft.com/office/drawing/2014/main" id="{6F2A48A7-DAE0-CCDA-F4B3-6B36C27783E4}"/>
              </a:ext>
            </a:extLst>
          </p:cNvPr>
          <p:cNvSpPr txBox="1"/>
          <p:nvPr/>
        </p:nvSpPr>
        <p:spPr>
          <a:xfrm>
            <a:off x="502299" y="2613988"/>
            <a:ext cx="11406188" cy="3908762"/>
          </a:xfrm>
          <a:prstGeom prst="rect">
            <a:avLst/>
          </a:prstGeom>
          <a:solidFill>
            <a:schemeClr val="bg1">
              <a:lumMod val="95000"/>
            </a:schemeClr>
          </a:solidFill>
        </p:spPr>
        <p:txBody>
          <a:bodyPr wrap="square">
            <a:spAutoFit/>
          </a:bodyPr>
          <a:lstStyle/>
          <a:p>
            <a:r>
              <a:rPr lang="de-DE" sz="3600" b="1" dirty="0">
                <a:effectLst/>
              </a:rPr>
              <a:t>Power BI &amp; Copilot</a:t>
            </a:r>
            <a:br>
              <a:rPr lang="de-DE" sz="3600" b="1" dirty="0">
                <a:effectLst/>
                <a:latin typeface="Montserrat" panose="00000500000000000000" pitchFamily="2" charset="0"/>
              </a:rPr>
            </a:br>
            <a:br>
              <a:rPr lang="de-DE" sz="3600" b="1" dirty="0">
                <a:effectLst/>
                <a:latin typeface="Montserrat" panose="00000500000000000000" pitchFamily="2" charset="0"/>
              </a:rPr>
            </a:br>
            <a:r>
              <a:rPr lang="de-DE" sz="3200" dirty="0">
                <a:effectLst/>
                <a:latin typeface="Montserrat" panose="00000500000000000000" pitchFamily="2" charset="0"/>
              </a:rPr>
              <a:t>Future on Hold?!</a:t>
            </a:r>
            <a:br>
              <a:rPr lang="de-DE" sz="2400" dirty="0">
                <a:effectLst/>
                <a:latin typeface="Montserrat" panose="00000500000000000000" pitchFamily="2" charset="0"/>
              </a:rPr>
            </a:br>
            <a:br>
              <a:rPr lang="de-DE" sz="2400" dirty="0">
                <a:effectLst/>
                <a:latin typeface="+mn-lt"/>
              </a:rPr>
            </a:br>
            <a:r>
              <a:rPr lang="en-US" sz="2000" b="0" dirty="0">
                <a:latin typeface="+mn-lt"/>
              </a:rPr>
              <a:t>Traditional reports and dashboards still outperform the results of Copilots for Power BI. Nevertheless, the potential that is shown to different user groups is immense and should be included. Given the current pace of development, any result is merely a snapshot. It would be criminal not to include this in strategic considerations on data utilization.</a:t>
            </a:r>
            <a:br>
              <a:rPr lang="en-US" sz="2000" b="0" dirty="0">
                <a:latin typeface="+mn-lt"/>
              </a:rPr>
            </a:br>
            <a:br>
              <a:rPr lang="en-US" sz="2000" b="0" dirty="0">
                <a:latin typeface="+mn-lt"/>
              </a:rPr>
            </a:br>
            <a:r>
              <a:rPr lang="en-US" sz="2000" b="0" dirty="0">
                <a:latin typeface="+mn-lt"/>
              </a:rPr>
              <a:t>July 2025</a:t>
            </a:r>
            <a:endParaRPr lang="de-DE" sz="2000" dirty="0"/>
          </a:p>
        </p:txBody>
      </p:sp>
    </p:spTree>
    <p:extLst>
      <p:ext uri="{BB962C8B-B14F-4D97-AF65-F5344CB8AC3E}">
        <p14:creationId xmlns:p14="http://schemas.microsoft.com/office/powerpoint/2010/main" val="3487172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E7618638-50F5-AABC-F38B-708C905094DC}"/>
              </a:ext>
            </a:extLst>
          </p:cNvPr>
          <p:cNvSpPr/>
          <p:nvPr/>
        </p:nvSpPr>
        <p:spPr bwMode="gray">
          <a:xfrm>
            <a:off x="624001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15" name="Rechteck 14">
            <a:extLst>
              <a:ext uri="{FF2B5EF4-FFF2-40B4-BE49-F238E27FC236}">
                <a16:creationId xmlns:a16="http://schemas.microsoft.com/office/drawing/2014/main" id="{6990CF5B-2A2D-C052-448B-FC677BB234F2}"/>
              </a:ext>
            </a:extLst>
          </p:cNvPr>
          <p:cNvSpPr/>
          <p:nvPr/>
        </p:nvSpPr>
        <p:spPr bwMode="gray">
          <a:xfrm>
            <a:off x="47942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7" name="Titel 6">
            <a:extLst>
              <a:ext uri="{FF2B5EF4-FFF2-40B4-BE49-F238E27FC236}">
                <a16:creationId xmlns:a16="http://schemas.microsoft.com/office/drawing/2014/main" id="{B5342B2D-FBF9-4CCA-8827-2CCF2F0B17FF}"/>
              </a:ext>
            </a:extLst>
          </p:cNvPr>
          <p:cNvSpPr>
            <a:spLocks noGrp="1"/>
          </p:cNvSpPr>
          <p:nvPr>
            <p:ph type="title"/>
          </p:nvPr>
        </p:nvSpPr>
        <p:spPr>
          <a:xfrm>
            <a:off x="479423" y="365125"/>
            <a:ext cx="11233150" cy="996251"/>
          </a:xfrm>
        </p:spPr>
        <p:txBody>
          <a:bodyPr>
            <a:normAutofit/>
          </a:bodyPr>
          <a:lstStyle/>
          <a:p>
            <a:r>
              <a:rPr lang="en-US" sz="3200" b="1" dirty="0">
                <a:latin typeface="+mn-lt"/>
              </a:rPr>
              <a:t>Copilot for Power BI – Strategic Opportunity at an Early Stage</a:t>
            </a:r>
            <a:endParaRPr lang="de-DE" sz="3200" b="1" dirty="0">
              <a:latin typeface="+mn-lt"/>
            </a:endParaRPr>
          </a:p>
        </p:txBody>
      </p:sp>
      <p:sp>
        <p:nvSpPr>
          <p:cNvPr id="8" name="Inhaltsplatzhalter 7">
            <a:extLst>
              <a:ext uri="{FF2B5EF4-FFF2-40B4-BE49-F238E27FC236}">
                <a16:creationId xmlns:a16="http://schemas.microsoft.com/office/drawing/2014/main" id="{30C6A3E4-2E94-A246-2AD5-5ECE8F4572EB}"/>
              </a:ext>
            </a:extLst>
          </p:cNvPr>
          <p:cNvSpPr>
            <a:spLocks noGrp="1"/>
          </p:cNvSpPr>
          <p:nvPr>
            <p:ph idx="1"/>
          </p:nvPr>
        </p:nvSpPr>
        <p:spPr>
          <a:xfrm>
            <a:off x="695400" y="1556792"/>
            <a:ext cx="4896544" cy="4248084"/>
          </a:xfrm>
        </p:spPr>
        <p:txBody>
          <a:bodyPr>
            <a:normAutofit/>
          </a:bodyPr>
          <a:lstStyle/>
          <a:p>
            <a:pPr marL="0" indent="0" algn="just">
              <a:buNone/>
            </a:pPr>
            <a:r>
              <a:rPr lang="en-US" sz="2000" b="1" dirty="0"/>
              <a:t>Copilot promises transformative value – but is still emerging</a:t>
            </a:r>
          </a:p>
          <a:p>
            <a:pPr marL="285750" indent="-285750" algn="just"/>
            <a:endParaRPr lang="en-US" sz="2000" dirty="0"/>
          </a:p>
          <a:p>
            <a:pPr marL="285750" indent="-285750" algn="just"/>
            <a:r>
              <a:rPr lang="en-US" sz="2000" dirty="0"/>
              <a:t>Enables natural language interaction with data: Ask → Analyze → Act (Claim by MSFT)</a:t>
            </a:r>
          </a:p>
          <a:p>
            <a:pPr marL="285750" indent="-285750" algn="just"/>
            <a:r>
              <a:rPr lang="en-US" sz="2000" dirty="0"/>
              <a:t>Supports automation in reporting, DAX generation, and insights</a:t>
            </a:r>
          </a:p>
          <a:p>
            <a:pPr marL="285750" indent="-285750" algn="just"/>
            <a:r>
              <a:rPr lang="en-US" sz="2000" dirty="0"/>
              <a:t>Integration into Power BI Desktop and Service completed</a:t>
            </a:r>
          </a:p>
          <a:p>
            <a:endParaRPr lang="de-DE" sz="2000" dirty="0"/>
          </a:p>
        </p:txBody>
      </p:sp>
      <p:sp>
        <p:nvSpPr>
          <p:cNvPr id="10" name="Inhaltsplatzhalter 9">
            <a:extLst>
              <a:ext uri="{FF2B5EF4-FFF2-40B4-BE49-F238E27FC236}">
                <a16:creationId xmlns:a16="http://schemas.microsoft.com/office/drawing/2014/main" id="{67908420-E0A0-88B7-4ADE-461F54182A29}"/>
              </a:ext>
            </a:extLst>
          </p:cNvPr>
          <p:cNvSpPr>
            <a:spLocks noGrp="1"/>
          </p:cNvSpPr>
          <p:nvPr>
            <p:ph idx="16"/>
          </p:nvPr>
        </p:nvSpPr>
        <p:spPr>
          <a:xfrm>
            <a:off x="6384031" y="1556792"/>
            <a:ext cx="5112569" cy="4248084"/>
          </a:xfrm>
        </p:spPr>
        <p:txBody>
          <a:bodyPr>
            <a:normAutofit/>
          </a:bodyPr>
          <a:lstStyle/>
          <a:p>
            <a:pPr marL="0" indent="0">
              <a:buNone/>
            </a:pPr>
            <a:r>
              <a:rPr lang="en-US" sz="2000" b="1" dirty="0"/>
              <a:t>Reality check – current capabilities remain limited</a:t>
            </a:r>
          </a:p>
          <a:p>
            <a:endParaRPr lang="en-US" sz="2000" dirty="0"/>
          </a:p>
          <a:p>
            <a:r>
              <a:rPr lang="en-US" sz="2000" dirty="0"/>
              <a:t>Early-stage performance; useful for simple use cases only</a:t>
            </a:r>
          </a:p>
          <a:p>
            <a:r>
              <a:rPr lang="en-US" sz="2000" dirty="0"/>
              <a:t>Results are inconsistent for complex queries or unclear metadata</a:t>
            </a:r>
          </a:p>
          <a:p>
            <a:r>
              <a:rPr lang="en-US" sz="2000" dirty="0"/>
              <a:t>Adoption requires AI/Data literacy and critical interpretation</a:t>
            </a:r>
          </a:p>
          <a:p>
            <a:endParaRPr lang="de-DE" sz="2000" dirty="0"/>
          </a:p>
        </p:txBody>
      </p:sp>
      <p:sp>
        <p:nvSpPr>
          <p:cNvPr id="14" name="Textfeld 13">
            <a:extLst>
              <a:ext uri="{FF2B5EF4-FFF2-40B4-BE49-F238E27FC236}">
                <a16:creationId xmlns:a16="http://schemas.microsoft.com/office/drawing/2014/main" id="{C7756D14-A54F-A8F9-769E-4B8CB5C1968A}"/>
              </a:ext>
            </a:extLst>
          </p:cNvPr>
          <p:cNvSpPr txBox="1"/>
          <p:nvPr/>
        </p:nvSpPr>
        <p:spPr bwMode="gray">
          <a:xfrm>
            <a:off x="479424" y="5517232"/>
            <a:ext cx="11233150" cy="369332"/>
          </a:xfrm>
          <a:prstGeom prst="rect">
            <a:avLst/>
          </a:prstGeom>
          <a:solidFill>
            <a:schemeClr val="tx2"/>
          </a:solidFill>
        </p:spPr>
        <p:txBody>
          <a:bodyPr wrap="square">
            <a:spAutoFit/>
          </a:bodyPr>
          <a:lstStyle/>
          <a:p>
            <a:pPr>
              <a:buNone/>
            </a:pPr>
            <a:r>
              <a:rPr lang="en-US" b="1" dirty="0">
                <a:solidFill>
                  <a:schemeClr val="bg1"/>
                </a:solidFill>
              </a:rPr>
              <a:t>Implication</a:t>
            </a:r>
            <a:r>
              <a:rPr lang="en-US" dirty="0">
                <a:solidFill>
                  <a:schemeClr val="bg1"/>
                </a:solidFill>
              </a:rPr>
              <a:t>: </a:t>
            </a:r>
            <a:r>
              <a:rPr lang="en-US" b="1" dirty="0">
                <a:solidFill>
                  <a:schemeClr val="bg1"/>
                </a:solidFill>
              </a:rPr>
              <a:t>Copilot must be treated as a strategic investment</a:t>
            </a:r>
            <a:r>
              <a:rPr lang="en-US" dirty="0">
                <a:solidFill>
                  <a:schemeClr val="bg1"/>
                </a:solidFill>
              </a:rPr>
              <a:t>, not a plug-and-play solution</a:t>
            </a:r>
          </a:p>
        </p:txBody>
      </p:sp>
    </p:spTree>
    <p:extLst>
      <p:ext uri="{BB962C8B-B14F-4D97-AF65-F5344CB8AC3E}">
        <p14:creationId xmlns:p14="http://schemas.microsoft.com/office/powerpoint/2010/main" val="134181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C618-340B-E574-D6C3-45C4CA9E7C73}"/>
            </a:ext>
          </a:extLst>
        </p:cNvPr>
        <p:cNvGrpSpPr/>
        <p:nvPr/>
      </p:nvGrpSpPr>
      <p:grpSpPr>
        <a:xfrm>
          <a:off x="0" y="0"/>
          <a:ext cx="0" cy="0"/>
          <a:chOff x="0" y="0"/>
          <a:chExt cx="0" cy="0"/>
        </a:xfrm>
      </p:grpSpPr>
      <p:sp>
        <p:nvSpPr>
          <p:cNvPr id="16" name="Rechteck 15">
            <a:extLst>
              <a:ext uri="{FF2B5EF4-FFF2-40B4-BE49-F238E27FC236}">
                <a16:creationId xmlns:a16="http://schemas.microsoft.com/office/drawing/2014/main" id="{FF8BC179-8F65-84F3-2AB9-2D6E8EC5B0E8}"/>
              </a:ext>
            </a:extLst>
          </p:cNvPr>
          <p:cNvSpPr/>
          <p:nvPr/>
        </p:nvSpPr>
        <p:spPr bwMode="gray">
          <a:xfrm>
            <a:off x="624001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15" name="Rechteck 14">
            <a:extLst>
              <a:ext uri="{FF2B5EF4-FFF2-40B4-BE49-F238E27FC236}">
                <a16:creationId xmlns:a16="http://schemas.microsoft.com/office/drawing/2014/main" id="{9A961C06-13CB-22AA-AFFC-265E7FB77EBB}"/>
              </a:ext>
            </a:extLst>
          </p:cNvPr>
          <p:cNvSpPr/>
          <p:nvPr/>
        </p:nvSpPr>
        <p:spPr bwMode="gray">
          <a:xfrm>
            <a:off x="47942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7" name="Titel 6">
            <a:extLst>
              <a:ext uri="{FF2B5EF4-FFF2-40B4-BE49-F238E27FC236}">
                <a16:creationId xmlns:a16="http://schemas.microsoft.com/office/drawing/2014/main" id="{1DF7FACB-98E1-861C-A27B-3A33700AA8A3}"/>
              </a:ext>
            </a:extLst>
          </p:cNvPr>
          <p:cNvSpPr>
            <a:spLocks noGrp="1"/>
          </p:cNvSpPr>
          <p:nvPr>
            <p:ph type="title"/>
          </p:nvPr>
        </p:nvSpPr>
        <p:spPr>
          <a:xfrm>
            <a:off x="479423" y="365125"/>
            <a:ext cx="11233150" cy="996251"/>
          </a:xfrm>
        </p:spPr>
        <p:txBody>
          <a:bodyPr>
            <a:normAutofit/>
          </a:bodyPr>
          <a:lstStyle/>
          <a:p>
            <a:r>
              <a:rPr lang="en-US" sz="3200" b="1" dirty="0"/>
              <a:t>Caution Required – Results Depend on Models, Metadata &amp; User Competence</a:t>
            </a:r>
            <a:endParaRPr lang="de-DE" sz="3200" b="1" dirty="0">
              <a:latin typeface="+mn-lt"/>
            </a:endParaRPr>
          </a:p>
        </p:txBody>
      </p:sp>
      <p:sp>
        <p:nvSpPr>
          <p:cNvPr id="8" name="Inhaltsplatzhalter 7">
            <a:extLst>
              <a:ext uri="{FF2B5EF4-FFF2-40B4-BE49-F238E27FC236}">
                <a16:creationId xmlns:a16="http://schemas.microsoft.com/office/drawing/2014/main" id="{46D75F47-DC01-A0DB-B0B2-D925CF6D95D2}"/>
              </a:ext>
            </a:extLst>
          </p:cNvPr>
          <p:cNvSpPr>
            <a:spLocks noGrp="1"/>
          </p:cNvSpPr>
          <p:nvPr>
            <p:ph idx="1"/>
          </p:nvPr>
        </p:nvSpPr>
        <p:spPr>
          <a:xfrm>
            <a:off x="695400" y="1556792"/>
            <a:ext cx="4896544" cy="4248084"/>
          </a:xfrm>
        </p:spPr>
        <p:txBody>
          <a:bodyPr>
            <a:normAutofit/>
          </a:bodyPr>
          <a:lstStyle/>
          <a:p>
            <a:pPr marL="0" indent="0">
              <a:buNone/>
            </a:pPr>
            <a:r>
              <a:rPr lang="en-US" sz="2000" b="1" dirty="0"/>
              <a:t>Copilot output is only as good as the foundation behind it</a:t>
            </a:r>
            <a:endParaRPr lang="en-US" sz="2000" dirty="0"/>
          </a:p>
          <a:p>
            <a:r>
              <a:rPr lang="en-US" sz="2000" dirty="0"/>
              <a:t>Clean models and enriched metadata are prerequisites for value</a:t>
            </a:r>
          </a:p>
          <a:p>
            <a:r>
              <a:rPr lang="en-US" sz="2000" dirty="0"/>
              <a:t>Copilot performs well with clear questions and context-rich datasets</a:t>
            </a:r>
          </a:p>
          <a:p>
            <a:r>
              <a:rPr lang="en-US" sz="2000" dirty="0"/>
              <a:t>High risk of misinterpretation without user understanding</a:t>
            </a:r>
          </a:p>
          <a:p>
            <a:endParaRPr lang="de-DE" sz="2000" dirty="0"/>
          </a:p>
        </p:txBody>
      </p:sp>
      <p:sp>
        <p:nvSpPr>
          <p:cNvPr id="10" name="Inhaltsplatzhalter 9">
            <a:extLst>
              <a:ext uri="{FF2B5EF4-FFF2-40B4-BE49-F238E27FC236}">
                <a16:creationId xmlns:a16="http://schemas.microsoft.com/office/drawing/2014/main" id="{381ABD13-8E68-9BDD-4B02-0639B11C2FDD}"/>
              </a:ext>
            </a:extLst>
          </p:cNvPr>
          <p:cNvSpPr>
            <a:spLocks noGrp="1"/>
          </p:cNvSpPr>
          <p:nvPr>
            <p:ph idx="16"/>
          </p:nvPr>
        </p:nvSpPr>
        <p:spPr>
          <a:xfrm>
            <a:off x="6384031" y="1556792"/>
            <a:ext cx="5112569" cy="4248084"/>
          </a:xfrm>
        </p:spPr>
        <p:txBody>
          <a:bodyPr>
            <a:normAutofit/>
          </a:bodyPr>
          <a:lstStyle/>
          <a:p>
            <a:pPr marL="0" indent="0">
              <a:buNone/>
            </a:pPr>
            <a:r>
              <a:rPr lang="en-US" sz="2000" b="1" dirty="0"/>
              <a:t>Behavior is non-deterministic</a:t>
            </a:r>
            <a:endParaRPr lang="en-US" sz="2000" dirty="0"/>
          </a:p>
          <a:p>
            <a:r>
              <a:rPr lang="en-US" sz="2000" dirty="0"/>
              <a:t>Small changes in input can lead to vastly different results</a:t>
            </a:r>
          </a:p>
          <a:p>
            <a:r>
              <a:rPr lang="en-US" sz="2000" dirty="0"/>
              <a:t>Inconsistent logic hampers trust and scalability</a:t>
            </a:r>
          </a:p>
          <a:p>
            <a:r>
              <a:rPr lang="en-US" sz="2000" dirty="0"/>
              <a:t>Prompt design can strongly vary the output</a:t>
            </a:r>
          </a:p>
          <a:p>
            <a:pPr marL="0" indent="0">
              <a:buNone/>
            </a:pPr>
            <a:endParaRPr lang="de-DE" sz="2000" dirty="0"/>
          </a:p>
        </p:txBody>
      </p:sp>
      <p:sp>
        <p:nvSpPr>
          <p:cNvPr id="14" name="Textfeld 13">
            <a:extLst>
              <a:ext uri="{FF2B5EF4-FFF2-40B4-BE49-F238E27FC236}">
                <a16:creationId xmlns:a16="http://schemas.microsoft.com/office/drawing/2014/main" id="{119D0336-1CEE-4A01-055C-9ACCF4566EFD}"/>
              </a:ext>
            </a:extLst>
          </p:cNvPr>
          <p:cNvSpPr txBox="1"/>
          <p:nvPr/>
        </p:nvSpPr>
        <p:spPr bwMode="gray">
          <a:xfrm>
            <a:off x="479424" y="5517232"/>
            <a:ext cx="11233150" cy="369332"/>
          </a:xfrm>
          <a:prstGeom prst="rect">
            <a:avLst/>
          </a:prstGeom>
          <a:solidFill>
            <a:schemeClr val="tx2"/>
          </a:solidFill>
        </p:spPr>
        <p:txBody>
          <a:bodyPr wrap="square">
            <a:spAutoFit/>
          </a:bodyPr>
          <a:lstStyle/>
          <a:p>
            <a:r>
              <a:rPr lang="en-US" b="1" dirty="0">
                <a:solidFill>
                  <a:schemeClr val="bg1"/>
                </a:solidFill>
              </a:rPr>
              <a:t>Implication</a:t>
            </a:r>
            <a:r>
              <a:rPr lang="en-US" dirty="0">
                <a:solidFill>
                  <a:schemeClr val="bg1"/>
                </a:solidFill>
              </a:rPr>
              <a:t>: </a:t>
            </a:r>
            <a:r>
              <a:rPr lang="en-US" b="1" dirty="0">
                <a:solidFill>
                  <a:schemeClr val="bg1"/>
                </a:solidFill>
              </a:rPr>
              <a:t>Robust governance, user training, and iterative validation</a:t>
            </a:r>
            <a:r>
              <a:rPr lang="en-US" dirty="0">
                <a:solidFill>
                  <a:schemeClr val="bg1"/>
                </a:solidFill>
              </a:rPr>
              <a:t> are essential for safe deployment.</a:t>
            </a:r>
          </a:p>
        </p:txBody>
      </p:sp>
    </p:spTree>
    <p:extLst>
      <p:ext uri="{BB962C8B-B14F-4D97-AF65-F5344CB8AC3E}">
        <p14:creationId xmlns:p14="http://schemas.microsoft.com/office/powerpoint/2010/main" val="168188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7B7B-CE83-735D-0B9C-9AD31AD2F793}"/>
            </a:ext>
          </a:extLst>
        </p:cNvPr>
        <p:cNvGrpSpPr/>
        <p:nvPr/>
      </p:nvGrpSpPr>
      <p:grpSpPr>
        <a:xfrm>
          <a:off x="0" y="0"/>
          <a:ext cx="0" cy="0"/>
          <a:chOff x="0" y="0"/>
          <a:chExt cx="0" cy="0"/>
        </a:xfrm>
      </p:grpSpPr>
      <p:sp>
        <p:nvSpPr>
          <p:cNvPr id="16" name="Rechteck 15">
            <a:extLst>
              <a:ext uri="{FF2B5EF4-FFF2-40B4-BE49-F238E27FC236}">
                <a16:creationId xmlns:a16="http://schemas.microsoft.com/office/drawing/2014/main" id="{2AD1CC5D-02A7-AD01-B480-07479E38CD05}"/>
              </a:ext>
            </a:extLst>
          </p:cNvPr>
          <p:cNvSpPr/>
          <p:nvPr/>
        </p:nvSpPr>
        <p:spPr bwMode="gray">
          <a:xfrm>
            <a:off x="624001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15" name="Rechteck 14">
            <a:extLst>
              <a:ext uri="{FF2B5EF4-FFF2-40B4-BE49-F238E27FC236}">
                <a16:creationId xmlns:a16="http://schemas.microsoft.com/office/drawing/2014/main" id="{D7336762-93B6-218F-1A3E-13F9CBF4F94C}"/>
              </a:ext>
            </a:extLst>
          </p:cNvPr>
          <p:cNvSpPr/>
          <p:nvPr/>
        </p:nvSpPr>
        <p:spPr bwMode="gray">
          <a:xfrm>
            <a:off x="479423" y="1361376"/>
            <a:ext cx="5472561" cy="3991480"/>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7" name="Titel 6">
            <a:extLst>
              <a:ext uri="{FF2B5EF4-FFF2-40B4-BE49-F238E27FC236}">
                <a16:creationId xmlns:a16="http://schemas.microsoft.com/office/drawing/2014/main" id="{678E391E-9562-ED56-DC07-33F4C82A9593}"/>
              </a:ext>
            </a:extLst>
          </p:cNvPr>
          <p:cNvSpPr>
            <a:spLocks noGrp="1"/>
          </p:cNvSpPr>
          <p:nvPr>
            <p:ph type="title"/>
          </p:nvPr>
        </p:nvSpPr>
        <p:spPr>
          <a:xfrm>
            <a:off x="479423" y="365125"/>
            <a:ext cx="11233150" cy="996251"/>
          </a:xfrm>
        </p:spPr>
        <p:txBody>
          <a:bodyPr>
            <a:normAutofit/>
          </a:bodyPr>
          <a:lstStyle/>
          <a:p>
            <a:r>
              <a:rPr lang="en-US" sz="3200" b="1" dirty="0"/>
              <a:t>One Size Does Not Fit All – Tailored Rollout Required by Stakeholder Group</a:t>
            </a:r>
            <a:endParaRPr lang="de-DE" sz="3200" b="1" dirty="0">
              <a:latin typeface="+mn-lt"/>
            </a:endParaRPr>
          </a:p>
        </p:txBody>
      </p:sp>
      <p:sp>
        <p:nvSpPr>
          <p:cNvPr id="8" name="Inhaltsplatzhalter 7">
            <a:extLst>
              <a:ext uri="{FF2B5EF4-FFF2-40B4-BE49-F238E27FC236}">
                <a16:creationId xmlns:a16="http://schemas.microsoft.com/office/drawing/2014/main" id="{6193E305-B1E5-D991-464B-D9E46E3B19DC}"/>
              </a:ext>
            </a:extLst>
          </p:cNvPr>
          <p:cNvSpPr>
            <a:spLocks noGrp="1"/>
          </p:cNvSpPr>
          <p:nvPr>
            <p:ph idx="1"/>
          </p:nvPr>
        </p:nvSpPr>
        <p:spPr>
          <a:xfrm>
            <a:off x="695400" y="1556792"/>
            <a:ext cx="4896544" cy="4248084"/>
          </a:xfrm>
        </p:spPr>
        <p:txBody>
          <a:bodyPr>
            <a:normAutofit/>
          </a:bodyPr>
          <a:lstStyle/>
          <a:p>
            <a:pPr marL="0" indent="0">
              <a:buNone/>
            </a:pPr>
            <a:r>
              <a:rPr lang="de-DE" sz="2000" b="1" dirty="0"/>
              <a:t>Needs </a:t>
            </a:r>
            <a:r>
              <a:rPr lang="de-DE" sz="2000" b="1" dirty="0" err="1"/>
              <a:t>vary</a:t>
            </a:r>
            <a:r>
              <a:rPr lang="de-DE" sz="2000" b="1" dirty="0"/>
              <a:t> </a:t>
            </a:r>
            <a:r>
              <a:rPr lang="de-DE" sz="2000" b="1" dirty="0" err="1"/>
              <a:t>significantly</a:t>
            </a:r>
            <a:r>
              <a:rPr lang="de-DE" sz="2000" b="1" dirty="0"/>
              <a:t> </a:t>
            </a:r>
            <a:r>
              <a:rPr lang="de-DE" sz="2000" b="1" dirty="0" err="1"/>
              <a:t>across</a:t>
            </a:r>
            <a:r>
              <a:rPr lang="de-DE" sz="2000" b="1" dirty="0"/>
              <a:t> </a:t>
            </a:r>
            <a:r>
              <a:rPr lang="de-DE" sz="2000" b="1" dirty="0" err="1"/>
              <a:t>roles</a:t>
            </a:r>
            <a:endParaRPr lang="de-DE" sz="2000" dirty="0"/>
          </a:p>
          <a:p>
            <a:r>
              <a:rPr lang="de-DE" sz="2000" b="1" dirty="0" err="1"/>
              <a:t>Executives</a:t>
            </a:r>
            <a:r>
              <a:rPr lang="de-DE" sz="2000" dirty="0"/>
              <a:t>: </a:t>
            </a:r>
            <a:r>
              <a:rPr lang="de-DE" sz="2000" dirty="0" err="1"/>
              <a:t>strategic</a:t>
            </a:r>
            <a:r>
              <a:rPr lang="de-DE" sz="2000" dirty="0"/>
              <a:t> </a:t>
            </a:r>
            <a:r>
              <a:rPr lang="de-DE" sz="2000" dirty="0" err="1"/>
              <a:t>insights</a:t>
            </a:r>
            <a:r>
              <a:rPr lang="de-DE" sz="2000" dirty="0"/>
              <a:t>, intuitive </a:t>
            </a:r>
            <a:r>
              <a:rPr lang="de-DE" sz="2000" dirty="0" err="1"/>
              <a:t>summaries</a:t>
            </a:r>
            <a:r>
              <a:rPr lang="de-DE" sz="2000" dirty="0"/>
              <a:t>, </a:t>
            </a:r>
            <a:r>
              <a:rPr lang="de-DE" sz="2000" dirty="0" err="1"/>
              <a:t>trust</a:t>
            </a:r>
            <a:r>
              <a:rPr lang="de-DE" sz="2000" dirty="0"/>
              <a:t> in </a:t>
            </a:r>
            <a:r>
              <a:rPr lang="de-DE" sz="2000" dirty="0" err="1"/>
              <a:t>outcomes</a:t>
            </a:r>
            <a:endParaRPr lang="de-DE" sz="2000" dirty="0"/>
          </a:p>
          <a:p>
            <a:r>
              <a:rPr lang="de-DE" sz="2000" b="1" dirty="0"/>
              <a:t>Controllers/HR</a:t>
            </a:r>
            <a:r>
              <a:rPr lang="de-DE" sz="2000" dirty="0"/>
              <a:t>: </a:t>
            </a:r>
            <a:r>
              <a:rPr lang="de-DE" sz="2000" dirty="0" err="1"/>
              <a:t>accuracy</a:t>
            </a:r>
            <a:r>
              <a:rPr lang="de-DE" sz="2000" dirty="0"/>
              <a:t>, </a:t>
            </a:r>
            <a:r>
              <a:rPr lang="de-DE" sz="2000" dirty="0" err="1"/>
              <a:t>compliance</a:t>
            </a:r>
            <a:r>
              <a:rPr lang="de-DE" sz="2000" dirty="0"/>
              <a:t>, </a:t>
            </a:r>
            <a:r>
              <a:rPr lang="de-DE" sz="2000" dirty="0" err="1"/>
              <a:t>automation</a:t>
            </a:r>
            <a:r>
              <a:rPr lang="de-DE" sz="2000" dirty="0"/>
              <a:t> </a:t>
            </a:r>
            <a:r>
              <a:rPr lang="de-DE" sz="2000" dirty="0" err="1"/>
              <a:t>of</a:t>
            </a:r>
            <a:r>
              <a:rPr lang="de-DE" sz="2000" dirty="0"/>
              <a:t> </a:t>
            </a:r>
            <a:r>
              <a:rPr lang="de-DE" sz="2000" dirty="0" err="1"/>
              <a:t>reports</a:t>
            </a:r>
            <a:endParaRPr lang="de-DE" sz="2000" dirty="0"/>
          </a:p>
          <a:p>
            <a:r>
              <a:rPr lang="de-DE" sz="2000" b="1" dirty="0"/>
              <a:t>Operational </a:t>
            </a:r>
            <a:r>
              <a:rPr lang="de-DE" sz="2000" b="1" dirty="0" err="1"/>
              <a:t>users</a:t>
            </a:r>
            <a:r>
              <a:rPr lang="de-DE" sz="2000" dirty="0"/>
              <a:t>: </a:t>
            </a:r>
            <a:r>
              <a:rPr lang="de-DE" sz="2000" dirty="0" err="1"/>
              <a:t>ease</a:t>
            </a:r>
            <a:r>
              <a:rPr lang="de-DE" sz="2000" dirty="0"/>
              <a:t> </a:t>
            </a:r>
            <a:r>
              <a:rPr lang="de-DE" sz="2000" dirty="0" err="1"/>
              <a:t>of</a:t>
            </a:r>
            <a:r>
              <a:rPr lang="de-DE" sz="2000" dirty="0"/>
              <a:t> </a:t>
            </a:r>
            <a:r>
              <a:rPr lang="de-DE" sz="2000" dirty="0" err="1"/>
              <a:t>use</a:t>
            </a:r>
            <a:r>
              <a:rPr lang="de-DE" sz="2000" dirty="0"/>
              <a:t>, </a:t>
            </a:r>
            <a:r>
              <a:rPr lang="de-DE" sz="2000" dirty="0" err="1"/>
              <a:t>visual</a:t>
            </a:r>
            <a:r>
              <a:rPr lang="de-DE" sz="2000" dirty="0"/>
              <a:t> </a:t>
            </a:r>
            <a:r>
              <a:rPr lang="de-DE" sz="2000" dirty="0" err="1"/>
              <a:t>outputs</a:t>
            </a:r>
            <a:r>
              <a:rPr lang="de-DE" sz="2000" dirty="0"/>
              <a:t>, quick </a:t>
            </a:r>
            <a:r>
              <a:rPr lang="de-DE" sz="2000" dirty="0" err="1"/>
              <a:t>answers</a:t>
            </a:r>
            <a:endParaRPr lang="de-DE" sz="2000" dirty="0"/>
          </a:p>
          <a:p>
            <a:r>
              <a:rPr lang="de-DE" sz="2000" b="1" dirty="0"/>
              <a:t>BI </a:t>
            </a:r>
            <a:r>
              <a:rPr lang="de-DE" sz="2000" b="1" dirty="0" err="1"/>
              <a:t>teams</a:t>
            </a:r>
            <a:r>
              <a:rPr lang="de-DE" sz="2000" dirty="0"/>
              <a:t>: </a:t>
            </a:r>
            <a:r>
              <a:rPr lang="de-DE" sz="2000" dirty="0" err="1"/>
              <a:t>modeling</a:t>
            </a:r>
            <a:r>
              <a:rPr lang="de-DE" sz="2000" dirty="0"/>
              <a:t> support, </a:t>
            </a:r>
            <a:r>
              <a:rPr lang="de-DE" sz="2000" dirty="0" err="1"/>
              <a:t>documentation</a:t>
            </a:r>
            <a:r>
              <a:rPr lang="de-DE" sz="2000" dirty="0"/>
              <a:t>, </a:t>
            </a:r>
            <a:r>
              <a:rPr lang="de-DE" sz="2000" dirty="0" err="1"/>
              <a:t>advanced</a:t>
            </a:r>
            <a:r>
              <a:rPr lang="de-DE" sz="2000" dirty="0"/>
              <a:t> DAX</a:t>
            </a:r>
          </a:p>
          <a:p>
            <a:pPr marL="0" indent="0">
              <a:buNone/>
            </a:pPr>
            <a:endParaRPr lang="de-DE" sz="2000" dirty="0"/>
          </a:p>
        </p:txBody>
      </p:sp>
      <p:sp>
        <p:nvSpPr>
          <p:cNvPr id="10" name="Inhaltsplatzhalter 9">
            <a:extLst>
              <a:ext uri="{FF2B5EF4-FFF2-40B4-BE49-F238E27FC236}">
                <a16:creationId xmlns:a16="http://schemas.microsoft.com/office/drawing/2014/main" id="{02056354-6B7F-063D-E6E3-1C22AA2FE80C}"/>
              </a:ext>
            </a:extLst>
          </p:cNvPr>
          <p:cNvSpPr>
            <a:spLocks noGrp="1"/>
          </p:cNvSpPr>
          <p:nvPr>
            <p:ph idx="16"/>
          </p:nvPr>
        </p:nvSpPr>
        <p:spPr>
          <a:xfrm>
            <a:off x="6384031" y="1556792"/>
            <a:ext cx="5112569" cy="4248084"/>
          </a:xfrm>
        </p:spPr>
        <p:txBody>
          <a:bodyPr>
            <a:normAutofit/>
          </a:bodyPr>
          <a:lstStyle/>
          <a:p>
            <a:pPr marL="0" indent="0">
              <a:buNone/>
            </a:pPr>
            <a:r>
              <a:rPr lang="en-US" sz="2000" b="1" dirty="0"/>
              <a:t>Failure to differentiate creates friction</a:t>
            </a:r>
            <a:endParaRPr lang="en-US" sz="2000" dirty="0"/>
          </a:p>
          <a:p>
            <a:r>
              <a:rPr lang="en-US" sz="2000" dirty="0"/>
              <a:t>Generic rollouts lead to low adoption and wasted investment</a:t>
            </a:r>
          </a:p>
          <a:p>
            <a:r>
              <a:rPr lang="en-US" sz="2000" dirty="0"/>
              <a:t>Misalignment with user expectations triggers resistance</a:t>
            </a:r>
          </a:p>
          <a:p>
            <a:pPr marL="0" indent="0">
              <a:buNone/>
            </a:pPr>
            <a:endParaRPr lang="de-DE" sz="2000" dirty="0"/>
          </a:p>
        </p:txBody>
      </p:sp>
      <p:sp>
        <p:nvSpPr>
          <p:cNvPr id="14" name="Textfeld 13">
            <a:extLst>
              <a:ext uri="{FF2B5EF4-FFF2-40B4-BE49-F238E27FC236}">
                <a16:creationId xmlns:a16="http://schemas.microsoft.com/office/drawing/2014/main" id="{B3DDAC2B-BE1F-AD5B-6212-73574F818F47}"/>
              </a:ext>
            </a:extLst>
          </p:cNvPr>
          <p:cNvSpPr txBox="1"/>
          <p:nvPr/>
        </p:nvSpPr>
        <p:spPr bwMode="gray">
          <a:xfrm>
            <a:off x="479424" y="5517232"/>
            <a:ext cx="11233150" cy="369332"/>
          </a:xfrm>
          <a:prstGeom prst="rect">
            <a:avLst/>
          </a:prstGeom>
          <a:solidFill>
            <a:schemeClr val="tx2"/>
          </a:solidFill>
        </p:spPr>
        <p:txBody>
          <a:bodyPr wrap="square">
            <a:spAutoFit/>
          </a:bodyPr>
          <a:lstStyle/>
          <a:p>
            <a:r>
              <a:rPr lang="en-US" b="1" dirty="0">
                <a:solidFill>
                  <a:schemeClr val="bg1"/>
                </a:solidFill>
              </a:rPr>
              <a:t>Implication</a:t>
            </a:r>
            <a:r>
              <a:rPr lang="en-US" dirty="0">
                <a:solidFill>
                  <a:schemeClr val="bg1"/>
                </a:solidFill>
              </a:rPr>
              <a:t>: </a:t>
            </a:r>
            <a:r>
              <a:rPr lang="en-US" b="1" dirty="0">
                <a:solidFill>
                  <a:schemeClr val="bg1"/>
                </a:solidFill>
              </a:rPr>
              <a:t>Rollout success depends on persona-based adoption strategies and clear communication.</a:t>
            </a:r>
            <a:endParaRPr lang="en-US" dirty="0">
              <a:solidFill>
                <a:schemeClr val="bg1"/>
              </a:solidFill>
            </a:endParaRPr>
          </a:p>
        </p:txBody>
      </p:sp>
    </p:spTree>
    <p:extLst>
      <p:ext uri="{BB962C8B-B14F-4D97-AF65-F5344CB8AC3E}">
        <p14:creationId xmlns:p14="http://schemas.microsoft.com/office/powerpoint/2010/main" val="3601358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CA033BCF-F5F5-D795-D199-A14DB58ACF5F}"/>
              </a:ext>
            </a:extLst>
          </p:cNvPr>
          <p:cNvPicPr>
            <a:picLocks noGrp="1" noChangeAspect="1"/>
          </p:cNvPicPr>
          <p:nvPr>
            <p:ph idx="1"/>
          </p:nvPr>
        </p:nvPicPr>
        <p:blipFill>
          <a:blip r:embed="rId2"/>
          <a:stretch>
            <a:fillRect/>
          </a:stretch>
        </p:blipFill>
        <p:spPr>
          <a:xfrm>
            <a:off x="2003182" y="1234582"/>
            <a:ext cx="6534150" cy="4357698"/>
          </a:xfrm>
          <a:prstGeom prst="rect">
            <a:avLst/>
          </a:prstGeom>
        </p:spPr>
      </p:pic>
      <p:sp>
        <p:nvSpPr>
          <p:cNvPr id="9" name="Titel 6">
            <a:extLst>
              <a:ext uri="{FF2B5EF4-FFF2-40B4-BE49-F238E27FC236}">
                <a16:creationId xmlns:a16="http://schemas.microsoft.com/office/drawing/2014/main" id="{01DF6EF5-9D34-0D1C-80D5-CB28D96E8D14}"/>
              </a:ext>
            </a:extLst>
          </p:cNvPr>
          <p:cNvSpPr txBox="1">
            <a:spLocks/>
          </p:cNvSpPr>
          <p:nvPr/>
        </p:nvSpPr>
        <p:spPr>
          <a:xfrm>
            <a:off x="2224453" y="365125"/>
            <a:ext cx="9488119" cy="9962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mn-lt"/>
              </a:rPr>
              <a:t>The </a:t>
            </a:r>
            <a:r>
              <a:rPr lang="de-DE" sz="3200" b="1" dirty="0" err="1">
                <a:latin typeface="+mn-lt"/>
              </a:rPr>
              <a:t>new</a:t>
            </a:r>
            <a:r>
              <a:rPr lang="de-DE" sz="3200" b="1" dirty="0">
                <a:latin typeface="+mn-lt"/>
              </a:rPr>
              <a:t> KID – MCP Server </a:t>
            </a:r>
            <a:r>
              <a:rPr lang="de-DE" sz="3200" b="1" dirty="0" err="1">
                <a:latin typeface="+mn-lt"/>
              </a:rPr>
              <a:t>for</a:t>
            </a:r>
            <a:r>
              <a:rPr lang="de-DE" sz="3200" b="1" dirty="0">
                <a:latin typeface="+mn-lt"/>
              </a:rPr>
              <a:t> POWER BI</a:t>
            </a:r>
          </a:p>
          <a:p>
            <a:r>
              <a:rPr lang="de-DE" sz="2000" dirty="0">
                <a:latin typeface="+mn-lt"/>
              </a:rPr>
              <a:t>MCP – </a:t>
            </a:r>
            <a:r>
              <a:rPr lang="de-DE" sz="2000" dirty="0" err="1">
                <a:latin typeface="+mn-lt"/>
              </a:rPr>
              <a:t>Machine</a:t>
            </a:r>
            <a:r>
              <a:rPr lang="de-DE" sz="2000" dirty="0">
                <a:latin typeface="+mn-lt"/>
              </a:rPr>
              <a:t> </a:t>
            </a:r>
            <a:r>
              <a:rPr lang="de-DE" sz="2000" dirty="0" err="1">
                <a:latin typeface="+mn-lt"/>
              </a:rPr>
              <a:t>Context</a:t>
            </a:r>
            <a:r>
              <a:rPr lang="de-DE" sz="2000" dirty="0">
                <a:latin typeface="+mn-lt"/>
              </a:rPr>
              <a:t> Protocol</a:t>
            </a:r>
          </a:p>
        </p:txBody>
      </p:sp>
      <p:sp>
        <p:nvSpPr>
          <p:cNvPr id="10" name="Titel 6">
            <a:extLst>
              <a:ext uri="{FF2B5EF4-FFF2-40B4-BE49-F238E27FC236}">
                <a16:creationId xmlns:a16="http://schemas.microsoft.com/office/drawing/2014/main" id="{669A9913-EE04-05BE-62C3-9007A030E47F}"/>
              </a:ext>
            </a:extLst>
          </p:cNvPr>
          <p:cNvSpPr txBox="1">
            <a:spLocks/>
          </p:cNvSpPr>
          <p:nvPr/>
        </p:nvSpPr>
        <p:spPr>
          <a:xfrm>
            <a:off x="2003181" y="5861749"/>
            <a:ext cx="9709392" cy="9962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latin typeface="+mn-lt"/>
              </a:rPr>
              <a:t>Intro Source </a:t>
            </a:r>
            <a:r>
              <a:rPr lang="de-DE" sz="2400" dirty="0" err="1">
                <a:latin typeface="+mn-lt"/>
              </a:rPr>
              <a:t>Injea</a:t>
            </a:r>
            <a:r>
              <a:rPr lang="de-DE" sz="2400" dirty="0">
                <a:latin typeface="+mn-lt"/>
              </a:rPr>
              <a:t> Park:</a:t>
            </a:r>
          </a:p>
          <a:p>
            <a:r>
              <a:rPr lang="de-DE" sz="2400" dirty="0">
                <a:latin typeface="+mn-lt"/>
                <a:hlinkClick r:id="rId3"/>
              </a:rPr>
              <a:t>https://www.youtube.com/watch?v=0ZRDTZm1iaI</a:t>
            </a:r>
            <a:endParaRPr lang="de-DE" sz="2400" dirty="0">
              <a:latin typeface="+mn-lt"/>
            </a:endParaRPr>
          </a:p>
        </p:txBody>
      </p:sp>
      <p:sp>
        <p:nvSpPr>
          <p:cNvPr id="11" name="Textfeld 10">
            <a:extLst>
              <a:ext uri="{FF2B5EF4-FFF2-40B4-BE49-F238E27FC236}">
                <a16:creationId xmlns:a16="http://schemas.microsoft.com/office/drawing/2014/main" id="{CFFDE4C8-9499-2BF7-5D3B-60BE0557D269}"/>
              </a:ext>
            </a:extLst>
          </p:cNvPr>
          <p:cNvSpPr txBox="1"/>
          <p:nvPr/>
        </p:nvSpPr>
        <p:spPr>
          <a:xfrm rot="805985">
            <a:off x="8880607" y="2543148"/>
            <a:ext cx="2616423" cy="2000548"/>
          </a:xfrm>
          <a:prstGeom prst="rect">
            <a:avLst/>
          </a:prstGeom>
          <a:noFill/>
        </p:spPr>
        <p:txBody>
          <a:bodyPr wrap="square" rtlCol="0">
            <a:spAutoFit/>
          </a:bodyPr>
          <a:lstStyle/>
          <a:p>
            <a:r>
              <a:rPr lang="de-DE" sz="2800" b="1" dirty="0" err="1"/>
              <a:t>Is</a:t>
            </a:r>
            <a:r>
              <a:rPr lang="de-DE" sz="2800" b="1" dirty="0"/>
              <a:t> </a:t>
            </a:r>
            <a:r>
              <a:rPr lang="de-DE" sz="2800" b="1" dirty="0" err="1"/>
              <a:t>this</a:t>
            </a:r>
            <a:r>
              <a:rPr lang="de-DE" sz="2800" b="1" dirty="0"/>
              <a:t> still Copilot?</a:t>
            </a:r>
          </a:p>
          <a:p>
            <a:endParaRPr lang="de-DE" sz="2800" b="1" dirty="0"/>
          </a:p>
          <a:p>
            <a:r>
              <a:rPr lang="de-DE" sz="2000" dirty="0"/>
              <a:t>Copilot </a:t>
            </a:r>
            <a:r>
              <a:rPr lang="de-DE" sz="2000" dirty="0" err="1"/>
              <a:t>likes</a:t>
            </a:r>
            <a:r>
              <a:rPr lang="de-DE" sz="2000" dirty="0"/>
              <a:t> </a:t>
            </a:r>
            <a:r>
              <a:rPr lang="de-DE" sz="2000" dirty="0" err="1"/>
              <a:t>Calulate+Filter</a:t>
            </a:r>
            <a:r>
              <a:rPr lang="de-DE" sz="2000" dirty="0"/>
              <a:t>?</a:t>
            </a:r>
          </a:p>
        </p:txBody>
      </p:sp>
    </p:spTree>
    <p:extLst>
      <p:ext uri="{BB962C8B-B14F-4D97-AF65-F5344CB8AC3E}">
        <p14:creationId xmlns:p14="http://schemas.microsoft.com/office/powerpoint/2010/main" val="272051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C085-17ED-E902-0665-EDA32557911E}"/>
            </a:ext>
          </a:extLst>
        </p:cNvPr>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FC4C7299-1F89-22A8-DB62-34D760B9AA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03182" y="1234582"/>
            <a:ext cx="6534150" cy="4357698"/>
          </a:xfrm>
          <a:prstGeom prst="rect">
            <a:avLst/>
          </a:prstGeom>
        </p:spPr>
      </p:pic>
      <p:sp>
        <p:nvSpPr>
          <p:cNvPr id="9" name="Titel 6">
            <a:extLst>
              <a:ext uri="{FF2B5EF4-FFF2-40B4-BE49-F238E27FC236}">
                <a16:creationId xmlns:a16="http://schemas.microsoft.com/office/drawing/2014/main" id="{97DEF4FB-0AA2-0566-9FF6-EF68AB80D4DA}"/>
              </a:ext>
            </a:extLst>
          </p:cNvPr>
          <p:cNvSpPr txBox="1">
            <a:spLocks/>
          </p:cNvSpPr>
          <p:nvPr/>
        </p:nvSpPr>
        <p:spPr>
          <a:xfrm>
            <a:off x="2224453" y="365125"/>
            <a:ext cx="9488119" cy="9962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mn-lt"/>
              </a:rPr>
              <a:t>Use Case MCP – Comment </a:t>
            </a:r>
            <a:r>
              <a:rPr lang="de-DE" sz="3200" b="1" dirty="0" err="1">
                <a:latin typeface="+mn-lt"/>
              </a:rPr>
              <a:t>my</a:t>
            </a:r>
            <a:r>
              <a:rPr lang="de-DE" sz="3200" b="1" dirty="0">
                <a:latin typeface="+mn-lt"/>
              </a:rPr>
              <a:t> M-Code</a:t>
            </a:r>
          </a:p>
          <a:p>
            <a:r>
              <a:rPr lang="de-DE" sz="2000" dirty="0">
                <a:latin typeface="+mn-lt"/>
              </a:rPr>
              <a:t>MCP – </a:t>
            </a:r>
            <a:r>
              <a:rPr lang="de-DE" sz="2000" dirty="0" err="1">
                <a:latin typeface="+mn-lt"/>
              </a:rPr>
              <a:t>Machine</a:t>
            </a:r>
            <a:r>
              <a:rPr lang="de-DE" sz="2000" dirty="0">
                <a:latin typeface="+mn-lt"/>
              </a:rPr>
              <a:t> </a:t>
            </a:r>
            <a:r>
              <a:rPr lang="de-DE" sz="2000" dirty="0" err="1">
                <a:latin typeface="+mn-lt"/>
              </a:rPr>
              <a:t>Context</a:t>
            </a:r>
            <a:r>
              <a:rPr lang="de-DE" sz="2000" dirty="0">
                <a:latin typeface="+mn-lt"/>
              </a:rPr>
              <a:t> Protocol</a:t>
            </a:r>
          </a:p>
        </p:txBody>
      </p:sp>
      <p:sp>
        <p:nvSpPr>
          <p:cNvPr id="10" name="Titel 6">
            <a:extLst>
              <a:ext uri="{FF2B5EF4-FFF2-40B4-BE49-F238E27FC236}">
                <a16:creationId xmlns:a16="http://schemas.microsoft.com/office/drawing/2014/main" id="{FD87B2C2-AC69-8FF7-3C2F-5A35F12F8EB1}"/>
              </a:ext>
            </a:extLst>
          </p:cNvPr>
          <p:cNvSpPr txBox="1">
            <a:spLocks/>
          </p:cNvSpPr>
          <p:nvPr/>
        </p:nvSpPr>
        <p:spPr>
          <a:xfrm>
            <a:off x="2003181" y="5861749"/>
            <a:ext cx="9709392" cy="9962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latin typeface="+mn-lt"/>
              </a:rPr>
              <a:t>Intro Source </a:t>
            </a:r>
            <a:r>
              <a:rPr lang="de-DE" sz="2400" dirty="0" err="1">
                <a:latin typeface="+mn-lt"/>
              </a:rPr>
              <a:t>Injea</a:t>
            </a:r>
            <a:r>
              <a:rPr lang="de-DE" sz="2400" dirty="0">
                <a:latin typeface="+mn-lt"/>
              </a:rPr>
              <a:t> Park:</a:t>
            </a:r>
          </a:p>
          <a:p>
            <a:r>
              <a:rPr lang="de-DE" sz="2400" dirty="0">
                <a:latin typeface="+mn-lt"/>
                <a:hlinkClick r:id="rId3"/>
              </a:rPr>
              <a:t>https://www.youtube.com/watch?v=0ZRDTZm1iaI</a:t>
            </a:r>
            <a:endParaRPr lang="de-DE" sz="2400" dirty="0">
              <a:latin typeface="+mn-lt"/>
            </a:endParaRPr>
          </a:p>
        </p:txBody>
      </p:sp>
    </p:spTree>
    <p:extLst>
      <p:ext uri="{BB962C8B-B14F-4D97-AF65-F5344CB8AC3E}">
        <p14:creationId xmlns:p14="http://schemas.microsoft.com/office/powerpoint/2010/main" val="375568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4A5A0-167F-D299-20D8-BA1E1A8C1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B8058-899C-324B-89C6-DB3140F7E427}"/>
              </a:ext>
            </a:extLst>
          </p:cNvPr>
          <p:cNvSpPr>
            <a:spLocks noGrp="1"/>
          </p:cNvSpPr>
          <p:nvPr>
            <p:ph type="title"/>
          </p:nvPr>
        </p:nvSpPr>
        <p:spPr>
          <a:xfrm>
            <a:off x="442911" y="1"/>
            <a:ext cx="10910889" cy="1212615"/>
          </a:xfrm>
        </p:spPr>
        <p:txBody>
          <a:bodyPr>
            <a:normAutofit fontScale="90000"/>
          </a:bodyPr>
          <a:lstStyle/>
          <a:p>
            <a:r>
              <a:rPr lang="de-DE" b="1" dirty="0"/>
              <a:t>Target specific personas and build trust in </a:t>
            </a:r>
            <a:br>
              <a:rPr lang="de-DE" b="1" dirty="0"/>
            </a:br>
            <a:r>
              <a:rPr lang="de-DE" b="1" dirty="0"/>
              <a:t>solution: How can this be achieved? </a:t>
            </a:r>
            <a:endParaRPr lang="de-DE" b="1" dirty="0">
              <a:highlight>
                <a:srgbClr val="FF0000"/>
              </a:highlight>
            </a:endParaRPr>
          </a:p>
        </p:txBody>
      </p:sp>
      <p:sp>
        <p:nvSpPr>
          <p:cNvPr id="3" name="Slide Number Placeholder 2">
            <a:extLst>
              <a:ext uri="{FF2B5EF4-FFF2-40B4-BE49-F238E27FC236}">
                <a16:creationId xmlns:a16="http://schemas.microsoft.com/office/drawing/2014/main" id="{0DB7D104-ADC3-84B4-4C68-03CD373A9B47}"/>
              </a:ext>
            </a:extLst>
          </p:cNvPr>
          <p:cNvSpPr>
            <a:spLocks noGrp="1"/>
          </p:cNvSpPr>
          <p:nvPr>
            <p:ph type="sldNum" sz="quarter" idx="15"/>
          </p:nvPr>
        </p:nvSpPr>
        <p:spPr/>
        <p:txBody>
          <a:bodyPr/>
          <a:lstStyle/>
          <a:p>
            <a:fld id="{1748E833-7C62-4FE9-A46A-AB159B7C5417}" type="slidenum">
              <a:rPr lang="de-DE" smtClean="0"/>
              <a:t>16</a:t>
            </a:fld>
            <a:endParaRPr lang="de-DE"/>
          </a:p>
        </p:txBody>
      </p:sp>
      <p:grpSp>
        <p:nvGrpSpPr>
          <p:cNvPr id="7" name="Gruppieren 6">
            <a:extLst>
              <a:ext uri="{FF2B5EF4-FFF2-40B4-BE49-F238E27FC236}">
                <a16:creationId xmlns:a16="http://schemas.microsoft.com/office/drawing/2014/main" id="{7EF5A70D-BBB0-2FDF-5DD7-14B0DC7AB854}"/>
              </a:ext>
            </a:extLst>
          </p:cNvPr>
          <p:cNvGrpSpPr/>
          <p:nvPr/>
        </p:nvGrpSpPr>
        <p:grpSpPr>
          <a:xfrm>
            <a:off x="442913" y="1300317"/>
            <a:ext cx="4738687" cy="1238689"/>
            <a:chOff x="442913" y="1300317"/>
            <a:chExt cx="4738687" cy="1238689"/>
          </a:xfrm>
        </p:grpSpPr>
        <p:sp>
          <p:nvSpPr>
            <p:cNvPr id="10" name="Textfeld 9">
              <a:extLst>
                <a:ext uri="{FF2B5EF4-FFF2-40B4-BE49-F238E27FC236}">
                  <a16:creationId xmlns:a16="http://schemas.microsoft.com/office/drawing/2014/main" id="{6380C891-7A6A-74B2-B7A6-FD7A1B564DB9}"/>
                </a:ext>
              </a:extLst>
            </p:cNvPr>
            <p:cNvSpPr txBox="1"/>
            <p:nvPr/>
          </p:nvSpPr>
          <p:spPr>
            <a:xfrm>
              <a:off x="442913" y="1400233"/>
              <a:ext cx="4738687" cy="1138773"/>
            </a:xfrm>
            <a:prstGeom prst="rect">
              <a:avLst/>
            </a:prstGeom>
            <a:noFill/>
          </p:spPr>
          <p:txBody>
            <a:bodyPr wrap="square">
              <a:spAutoFit/>
            </a:bodyPr>
            <a:lstStyle/>
            <a:p>
              <a:r>
                <a:rPr lang="de-DE" sz="2000" b="1" dirty="0"/>
                <a:t>       Listen and understand</a:t>
              </a:r>
            </a:p>
            <a:p>
              <a:r>
                <a:rPr lang="de-DE" sz="1600" dirty="0"/>
                <a:t>Active exchange with target groups: What challenges and wishes are there regarding Power BI &amp; Copilot?</a:t>
              </a:r>
            </a:p>
          </p:txBody>
        </p:sp>
        <p:pic>
          <p:nvPicPr>
            <p:cNvPr id="6" name="Grafik 5" descr="Abzeichen Tick1 mit einfarbiger Füllung">
              <a:extLst>
                <a:ext uri="{FF2B5EF4-FFF2-40B4-BE49-F238E27FC236}">
                  <a16:creationId xmlns:a16="http://schemas.microsoft.com/office/drawing/2014/main" id="{8F0807ED-D566-AB76-1EE1-1E3511614C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13" y="1300317"/>
              <a:ext cx="457200" cy="457200"/>
            </a:xfrm>
            <a:prstGeom prst="rect">
              <a:avLst/>
            </a:prstGeom>
          </p:spPr>
        </p:pic>
      </p:grpSp>
      <p:grpSp>
        <p:nvGrpSpPr>
          <p:cNvPr id="9" name="Gruppieren 8">
            <a:extLst>
              <a:ext uri="{FF2B5EF4-FFF2-40B4-BE49-F238E27FC236}">
                <a16:creationId xmlns:a16="http://schemas.microsoft.com/office/drawing/2014/main" id="{C3BD6461-5A97-4CAE-2049-E3DE1A332F48}"/>
              </a:ext>
            </a:extLst>
          </p:cNvPr>
          <p:cNvGrpSpPr/>
          <p:nvPr/>
        </p:nvGrpSpPr>
        <p:grpSpPr>
          <a:xfrm>
            <a:off x="442912" y="2763489"/>
            <a:ext cx="4738687" cy="1238689"/>
            <a:chOff x="442913" y="1300317"/>
            <a:chExt cx="4738687" cy="1238689"/>
          </a:xfrm>
        </p:grpSpPr>
        <p:sp>
          <p:nvSpPr>
            <p:cNvPr id="11" name="Textfeld 10">
              <a:extLst>
                <a:ext uri="{FF2B5EF4-FFF2-40B4-BE49-F238E27FC236}">
                  <a16:creationId xmlns:a16="http://schemas.microsoft.com/office/drawing/2014/main" id="{F5F27DA8-363A-6D09-9815-BA52FA666E97}"/>
                </a:ext>
              </a:extLst>
            </p:cNvPr>
            <p:cNvSpPr txBox="1"/>
            <p:nvPr/>
          </p:nvSpPr>
          <p:spPr>
            <a:xfrm>
              <a:off x="442913" y="1400233"/>
              <a:ext cx="4738687" cy="1138773"/>
            </a:xfrm>
            <a:prstGeom prst="rect">
              <a:avLst/>
            </a:prstGeom>
            <a:noFill/>
          </p:spPr>
          <p:txBody>
            <a:bodyPr wrap="square">
              <a:spAutoFit/>
            </a:bodyPr>
            <a:lstStyle/>
            <a:p>
              <a:r>
                <a:rPr lang="de-DE" sz="2000" b="1" dirty="0"/>
                <a:t>       Ask about expectations</a:t>
              </a:r>
            </a:p>
            <a:p>
              <a:r>
                <a:rPr lang="de-DE" sz="1600" dirty="0"/>
                <a:t>Conduct short surveys, workshops, or interviews to determine needs and maturity levels in dealing with AI.</a:t>
              </a:r>
            </a:p>
          </p:txBody>
        </p:sp>
        <p:pic>
          <p:nvPicPr>
            <p:cNvPr id="12" name="Grafik 11" descr="Abzeichen Tick1 mit einfarbiger Füllung">
              <a:extLst>
                <a:ext uri="{FF2B5EF4-FFF2-40B4-BE49-F238E27FC236}">
                  <a16:creationId xmlns:a16="http://schemas.microsoft.com/office/drawing/2014/main" id="{EDEDABFF-A405-D7CD-5054-8A784F8D02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13" y="1300317"/>
              <a:ext cx="457200" cy="457200"/>
            </a:xfrm>
            <a:prstGeom prst="rect">
              <a:avLst/>
            </a:prstGeom>
          </p:spPr>
        </p:pic>
      </p:grpSp>
      <p:grpSp>
        <p:nvGrpSpPr>
          <p:cNvPr id="13" name="Gruppieren 12">
            <a:extLst>
              <a:ext uri="{FF2B5EF4-FFF2-40B4-BE49-F238E27FC236}">
                <a16:creationId xmlns:a16="http://schemas.microsoft.com/office/drawing/2014/main" id="{6A746E23-92C3-096A-F704-03CCB171C712}"/>
              </a:ext>
            </a:extLst>
          </p:cNvPr>
          <p:cNvGrpSpPr/>
          <p:nvPr/>
        </p:nvGrpSpPr>
        <p:grpSpPr>
          <a:xfrm>
            <a:off x="442911" y="4272292"/>
            <a:ext cx="4738687" cy="1238689"/>
            <a:chOff x="442913" y="1300317"/>
            <a:chExt cx="4738687" cy="1238689"/>
          </a:xfrm>
        </p:grpSpPr>
        <p:sp>
          <p:nvSpPr>
            <p:cNvPr id="14" name="Textfeld 13">
              <a:extLst>
                <a:ext uri="{FF2B5EF4-FFF2-40B4-BE49-F238E27FC236}">
                  <a16:creationId xmlns:a16="http://schemas.microsoft.com/office/drawing/2014/main" id="{4E21C1A4-D190-D4C6-85C5-304B0C949256}"/>
                </a:ext>
              </a:extLst>
            </p:cNvPr>
            <p:cNvSpPr txBox="1"/>
            <p:nvPr/>
          </p:nvSpPr>
          <p:spPr>
            <a:xfrm>
              <a:off x="442913" y="1400233"/>
              <a:ext cx="4738687" cy="1138773"/>
            </a:xfrm>
            <a:prstGeom prst="rect">
              <a:avLst/>
            </a:prstGeom>
            <a:noFill/>
          </p:spPr>
          <p:txBody>
            <a:bodyPr wrap="square">
              <a:spAutoFit/>
            </a:bodyPr>
            <a:lstStyle/>
            <a:p>
              <a:r>
                <a:rPr lang="de-DE" sz="2000" b="1" dirty="0"/>
                <a:t>       Provide practical examples</a:t>
              </a:r>
            </a:p>
            <a:p>
              <a:r>
                <a:rPr lang="de-DE" sz="1600" dirty="0"/>
                <a:t>Demonstrate Copilot using typical use cases for each persona – e.g., finance report for controllers, quick check for management.</a:t>
              </a:r>
            </a:p>
          </p:txBody>
        </p:sp>
        <p:pic>
          <p:nvPicPr>
            <p:cNvPr id="15" name="Grafik 14" descr="Abzeichen Tick1 mit einfarbiger Füllung">
              <a:extLst>
                <a:ext uri="{FF2B5EF4-FFF2-40B4-BE49-F238E27FC236}">
                  <a16:creationId xmlns:a16="http://schemas.microsoft.com/office/drawing/2014/main" id="{2D491AD7-63ED-173B-5CAE-F4B7109BF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13" y="1300317"/>
              <a:ext cx="457200" cy="457200"/>
            </a:xfrm>
            <a:prstGeom prst="rect">
              <a:avLst/>
            </a:prstGeom>
          </p:spPr>
        </p:pic>
      </p:grpSp>
      <p:grpSp>
        <p:nvGrpSpPr>
          <p:cNvPr id="16" name="Gruppieren 15">
            <a:extLst>
              <a:ext uri="{FF2B5EF4-FFF2-40B4-BE49-F238E27FC236}">
                <a16:creationId xmlns:a16="http://schemas.microsoft.com/office/drawing/2014/main" id="{92A162CD-328B-63E1-3DA6-FF3D29203CB0}"/>
              </a:ext>
            </a:extLst>
          </p:cNvPr>
          <p:cNvGrpSpPr/>
          <p:nvPr/>
        </p:nvGrpSpPr>
        <p:grpSpPr>
          <a:xfrm>
            <a:off x="6235757" y="1289379"/>
            <a:ext cx="4738687" cy="1731132"/>
            <a:chOff x="442913" y="1300317"/>
            <a:chExt cx="4738687" cy="1731132"/>
          </a:xfrm>
        </p:grpSpPr>
        <p:sp>
          <p:nvSpPr>
            <p:cNvPr id="17" name="Textfeld 16">
              <a:extLst>
                <a:ext uri="{FF2B5EF4-FFF2-40B4-BE49-F238E27FC236}">
                  <a16:creationId xmlns:a16="http://schemas.microsoft.com/office/drawing/2014/main" id="{2813BAC9-B7A9-19F7-2748-F483B642B075}"/>
                </a:ext>
              </a:extLst>
            </p:cNvPr>
            <p:cNvSpPr txBox="1"/>
            <p:nvPr/>
          </p:nvSpPr>
          <p:spPr>
            <a:xfrm>
              <a:off x="442913" y="1400233"/>
              <a:ext cx="4738687" cy="1631216"/>
            </a:xfrm>
            <a:prstGeom prst="rect">
              <a:avLst/>
            </a:prstGeom>
            <a:noFill/>
          </p:spPr>
          <p:txBody>
            <a:bodyPr wrap="square">
              <a:spAutoFit/>
            </a:bodyPr>
            <a:lstStyle/>
            <a:p>
              <a:r>
                <a:rPr lang="de-DE" sz="2000" b="1" dirty="0"/>
                <a:t>       Take concerns seriously</a:t>
              </a:r>
            </a:p>
            <a:p>
              <a:r>
                <a:rPr lang="de-DE" sz="1600" dirty="0"/>
                <a:t>Openly address and transparently communicate uncertainties about data protection, reliability, or loss of control. </a:t>
              </a:r>
              <a:r>
                <a:rPr lang="de-DE" sz="1600" b="1" dirty="0"/>
                <a:t>Building data and AI expertise among all users is essential!</a:t>
              </a:r>
            </a:p>
          </p:txBody>
        </p:sp>
        <p:pic>
          <p:nvPicPr>
            <p:cNvPr id="18" name="Grafik 17" descr="Abzeichen Tick1 mit einfarbiger Füllung">
              <a:extLst>
                <a:ext uri="{FF2B5EF4-FFF2-40B4-BE49-F238E27FC236}">
                  <a16:creationId xmlns:a16="http://schemas.microsoft.com/office/drawing/2014/main" id="{47576084-6B90-F4D4-30D2-4150D1A22E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13" y="1300317"/>
              <a:ext cx="457200" cy="457200"/>
            </a:xfrm>
            <a:prstGeom prst="rect">
              <a:avLst/>
            </a:prstGeom>
          </p:spPr>
        </p:pic>
      </p:grpSp>
      <p:grpSp>
        <p:nvGrpSpPr>
          <p:cNvPr id="19" name="Gruppieren 18">
            <a:extLst>
              <a:ext uri="{FF2B5EF4-FFF2-40B4-BE49-F238E27FC236}">
                <a16:creationId xmlns:a16="http://schemas.microsoft.com/office/drawing/2014/main" id="{7B5D8CFA-A2BF-5C2F-D2B9-86C402E7FF71}"/>
              </a:ext>
            </a:extLst>
          </p:cNvPr>
          <p:cNvGrpSpPr/>
          <p:nvPr/>
        </p:nvGrpSpPr>
        <p:grpSpPr>
          <a:xfrm>
            <a:off x="6235757" y="3088872"/>
            <a:ext cx="5224060" cy="1238689"/>
            <a:chOff x="442913" y="1575742"/>
            <a:chExt cx="4738687" cy="1238689"/>
          </a:xfrm>
        </p:grpSpPr>
        <p:sp>
          <p:nvSpPr>
            <p:cNvPr id="20" name="Textfeld 19">
              <a:extLst>
                <a:ext uri="{FF2B5EF4-FFF2-40B4-BE49-F238E27FC236}">
                  <a16:creationId xmlns:a16="http://schemas.microsoft.com/office/drawing/2014/main" id="{E8C7E9F1-CDD9-7BD3-FE82-D6CFB7166CF0}"/>
                </a:ext>
              </a:extLst>
            </p:cNvPr>
            <p:cNvSpPr txBox="1"/>
            <p:nvPr/>
          </p:nvSpPr>
          <p:spPr>
            <a:xfrm>
              <a:off x="442913" y="1675658"/>
              <a:ext cx="4738687" cy="1138773"/>
            </a:xfrm>
            <a:prstGeom prst="rect">
              <a:avLst/>
            </a:prstGeom>
            <a:noFill/>
          </p:spPr>
          <p:txBody>
            <a:bodyPr wrap="square">
              <a:spAutoFit/>
            </a:bodyPr>
            <a:lstStyle/>
            <a:p>
              <a:r>
                <a:rPr lang="de-DE" sz="2000" b="1" dirty="0"/>
                <a:t>       Provide contact persons and support</a:t>
              </a:r>
            </a:p>
            <a:p>
              <a:r>
                <a:rPr lang="de-DE" sz="1600" dirty="0"/>
                <a:t>Appoint contact persons in each area who will accompany Copilot in practice and provide support if questions arise.</a:t>
              </a:r>
            </a:p>
          </p:txBody>
        </p:sp>
        <p:pic>
          <p:nvPicPr>
            <p:cNvPr id="21" name="Grafik 20" descr="Abzeichen Tick1 mit einfarbiger Füllung">
              <a:extLst>
                <a:ext uri="{FF2B5EF4-FFF2-40B4-BE49-F238E27FC236}">
                  <a16:creationId xmlns:a16="http://schemas.microsoft.com/office/drawing/2014/main" id="{C755198D-EDB9-D60B-C7D9-C6985F67B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13" y="1575742"/>
              <a:ext cx="457200" cy="457200"/>
            </a:xfrm>
            <a:prstGeom prst="rect">
              <a:avLst/>
            </a:prstGeom>
          </p:spPr>
        </p:pic>
      </p:grpSp>
      <p:graphicFrame>
        <p:nvGraphicFramePr>
          <p:cNvPr id="22" name="Diagramm 21">
            <a:extLst>
              <a:ext uri="{FF2B5EF4-FFF2-40B4-BE49-F238E27FC236}">
                <a16:creationId xmlns:a16="http://schemas.microsoft.com/office/drawing/2014/main" id="{62CBAF6C-7DEB-76EE-EA19-43272C986FA1}"/>
              </a:ext>
            </a:extLst>
          </p:cNvPr>
          <p:cNvGraphicFramePr/>
          <p:nvPr>
            <p:extLst>
              <p:ext uri="{D42A27DB-BD31-4B8C-83A1-F6EECF244321}">
                <p14:modId xmlns:p14="http://schemas.microsoft.com/office/powerpoint/2010/main" val="1806313633"/>
              </p:ext>
            </p:extLst>
          </p:nvPr>
        </p:nvGraphicFramePr>
        <p:xfrm>
          <a:off x="8488017" y="4552162"/>
          <a:ext cx="3261070" cy="18738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Grafik 3" descr="Ein Bild, das Logo, Farbigkeit, Grafiken, Screenshot enthält.&#10;&#10;KI-generierte Inhalte können fehlerhaft sein.">
            <a:extLst>
              <a:ext uri="{FF2B5EF4-FFF2-40B4-BE49-F238E27FC236}">
                <a16:creationId xmlns:a16="http://schemas.microsoft.com/office/drawing/2014/main" id="{24C06A29-0897-E5C7-7C1A-868D3E4C3C76}"/>
              </a:ext>
            </a:extLst>
          </p:cNvPr>
          <p:cNvPicPr>
            <a:picLocks noChangeAspect="1"/>
          </p:cNvPicPr>
          <p:nvPr/>
        </p:nvPicPr>
        <p:blipFill>
          <a:blip r:embed="rId10"/>
          <a:stretch>
            <a:fillRect/>
          </a:stretch>
        </p:blipFill>
        <p:spPr>
          <a:xfrm>
            <a:off x="10836390" y="6144022"/>
            <a:ext cx="815388" cy="458656"/>
          </a:xfrm>
          <a:prstGeom prst="rect">
            <a:avLst/>
          </a:prstGeom>
        </p:spPr>
      </p:pic>
      <p:pic>
        <p:nvPicPr>
          <p:cNvPr id="5" name="Grafik 4" descr="Ein Bild, das gelb, Screenshot, Design enthält.&#10;&#10;KI-generierte Inhalte können fehlerhaft sein.">
            <a:extLst>
              <a:ext uri="{FF2B5EF4-FFF2-40B4-BE49-F238E27FC236}">
                <a16:creationId xmlns:a16="http://schemas.microsoft.com/office/drawing/2014/main" id="{9880937B-4C3F-9346-80CA-6B9ED8DD2DA7}"/>
              </a:ext>
            </a:extLst>
          </p:cNvPr>
          <p:cNvPicPr>
            <a:picLocks noChangeAspect="1"/>
          </p:cNvPicPr>
          <p:nvPr/>
        </p:nvPicPr>
        <p:blipFill>
          <a:blip r:embed="rId11"/>
          <a:stretch>
            <a:fillRect/>
          </a:stretch>
        </p:blipFill>
        <p:spPr>
          <a:xfrm>
            <a:off x="11332276" y="6144022"/>
            <a:ext cx="815388" cy="458656"/>
          </a:xfrm>
          <a:prstGeom prst="rect">
            <a:avLst/>
          </a:prstGeom>
        </p:spPr>
      </p:pic>
    </p:spTree>
    <p:extLst>
      <p:ext uri="{BB962C8B-B14F-4D97-AF65-F5344CB8AC3E}">
        <p14:creationId xmlns:p14="http://schemas.microsoft.com/office/powerpoint/2010/main" val="364487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EB81A-F694-804B-F84B-B05B04D1B7C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B5DE66B3-2986-E2AC-2C1E-1CB75A909548}"/>
              </a:ext>
            </a:extLst>
          </p:cNvPr>
          <p:cNvSpPr>
            <a:spLocks noGrp="1"/>
          </p:cNvSpPr>
          <p:nvPr>
            <p:ph type="title"/>
          </p:nvPr>
        </p:nvSpPr>
        <p:spPr>
          <a:xfrm>
            <a:off x="211183" y="883788"/>
            <a:ext cx="10515600" cy="1325563"/>
          </a:xfrm>
        </p:spPr>
        <p:txBody>
          <a:bodyPr/>
          <a:lstStyle/>
          <a:p>
            <a:r>
              <a:rPr lang="de-DE" b="1" dirty="0"/>
              <a:t>2 Sides </a:t>
            </a:r>
            <a:r>
              <a:rPr lang="de-DE" b="1" dirty="0" err="1"/>
              <a:t>of</a:t>
            </a:r>
            <a:r>
              <a:rPr lang="de-DE" b="1" dirty="0"/>
              <a:t> </a:t>
            </a:r>
            <a:r>
              <a:rPr lang="de-DE" b="1" dirty="0" err="1"/>
              <a:t>the</a:t>
            </a:r>
            <a:r>
              <a:rPr lang="de-DE" b="1" dirty="0"/>
              <a:t> </a:t>
            </a:r>
            <a:r>
              <a:rPr lang="de-DE" b="1" dirty="0" err="1"/>
              <a:t>Medal</a:t>
            </a:r>
            <a:r>
              <a:rPr lang="de-DE" b="1" dirty="0"/>
              <a:t> – Technical </a:t>
            </a:r>
            <a:r>
              <a:rPr lang="de-DE" b="1" dirty="0" err="1"/>
              <a:t>Capabilities</a:t>
            </a:r>
            <a:r>
              <a:rPr lang="de-DE" b="1" dirty="0"/>
              <a:t> and real </a:t>
            </a:r>
            <a:r>
              <a:rPr lang="de-DE" b="1" dirty="0" err="1"/>
              <a:t>Wolrd</a:t>
            </a:r>
            <a:r>
              <a:rPr lang="de-DE" b="1" dirty="0"/>
              <a:t> </a:t>
            </a:r>
            <a:r>
              <a:rPr lang="de-DE" b="1" dirty="0" err="1"/>
              <a:t>expectations</a:t>
            </a:r>
            <a:endParaRPr lang="de-DE"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C3A2F7EB-8829-62FE-DA51-070D897AFBD9}"/>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C3A2F7EB-8829-62FE-DA51-070D897AFBD9}"/>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357331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haltsplatzhalter 2" descr="Ein Bild, das Grafiken, Schrift, Screenshot, Muster enthält.">
            <a:extLst>
              <a:ext uri="{FF2B5EF4-FFF2-40B4-BE49-F238E27FC236}">
                <a16:creationId xmlns:a16="http://schemas.microsoft.com/office/drawing/2014/main" id="{FBE9DA0B-BDBB-12A3-4738-BD2A06627C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4131" y="1930400"/>
            <a:ext cx="4351338" cy="4351338"/>
          </a:xfrm>
        </p:spPr>
      </p:pic>
      <p:sp>
        <p:nvSpPr>
          <p:cNvPr id="5" name="Title 4">
            <a:extLst>
              <a:ext uri="{FF2B5EF4-FFF2-40B4-BE49-F238E27FC236}">
                <a16:creationId xmlns:a16="http://schemas.microsoft.com/office/drawing/2014/main" id="{F4743F70-D502-2464-901F-4F1AEABB14BA}"/>
              </a:ext>
            </a:extLst>
          </p:cNvPr>
          <p:cNvSpPr>
            <a:spLocks noGrp="1"/>
          </p:cNvSpPr>
          <p:nvPr>
            <p:ph type="title"/>
          </p:nvPr>
        </p:nvSpPr>
        <p:spPr/>
        <p:txBody>
          <a:bodyPr/>
          <a:lstStyle/>
          <a:p>
            <a:r>
              <a:rPr lang="it-IT" b="1" dirty="0"/>
              <a:t>Feedback </a:t>
            </a:r>
            <a:r>
              <a:rPr lang="it-IT" b="1" dirty="0" err="1"/>
              <a:t>highly</a:t>
            </a:r>
            <a:r>
              <a:rPr lang="it-IT" b="1" dirty="0"/>
              <a:t> welcome!</a:t>
            </a:r>
            <a:br>
              <a:rPr lang="it-IT" b="1" dirty="0"/>
            </a:br>
            <a:r>
              <a:rPr lang="it-IT" b="1" dirty="0"/>
              <a:t>I vostri commenti sono molto graditi!</a:t>
            </a:r>
          </a:p>
        </p:txBody>
      </p:sp>
    </p:spTree>
    <p:extLst>
      <p:ext uri="{BB962C8B-B14F-4D97-AF65-F5344CB8AC3E}">
        <p14:creationId xmlns:p14="http://schemas.microsoft.com/office/powerpoint/2010/main" val="78148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293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90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E3E45-F618-A651-2E33-F86C09456B71}"/>
              </a:ext>
            </a:extLst>
          </p:cNvPr>
          <p:cNvSpPr>
            <a:spLocks noGrp="1"/>
          </p:cNvSpPr>
          <p:nvPr>
            <p:ph type="title"/>
          </p:nvPr>
        </p:nvSpPr>
        <p:spPr/>
        <p:txBody>
          <a:bodyPr/>
          <a:lstStyle/>
          <a:p>
            <a:r>
              <a:rPr lang="it-IT" dirty="0" err="1"/>
              <a:t>Let’s</a:t>
            </a:r>
            <a:r>
              <a:rPr lang="it-IT" dirty="0"/>
              <a:t> </a:t>
            </a:r>
            <a:r>
              <a:rPr lang="it-IT" dirty="0" err="1"/>
              <a:t>Connnect</a:t>
            </a:r>
            <a:endParaRPr lang="it-IT" dirty="0"/>
          </a:p>
        </p:txBody>
      </p:sp>
      <p:pic>
        <p:nvPicPr>
          <p:cNvPr id="3" name="Grafik 2" descr="Ein Bild, das Muster, Grafiken, Pixel, Design enthält.&#10;&#10;KI-generierte Inhalte können fehlerhaft sein.">
            <a:extLst>
              <a:ext uri="{FF2B5EF4-FFF2-40B4-BE49-F238E27FC236}">
                <a16:creationId xmlns:a16="http://schemas.microsoft.com/office/drawing/2014/main" id="{056C4729-F66D-E4D2-C721-F6AF98D55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972" y="2265218"/>
            <a:ext cx="2538673" cy="2538673"/>
          </a:xfrm>
          <a:prstGeom prst="rect">
            <a:avLst/>
          </a:prstGeom>
        </p:spPr>
      </p:pic>
      <p:pic>
        <p:nvPicPr>
          <p:cNvPr id="6" name="Grafik 5" descr="Ein Bild, das Muster, Grafiken, Pixel, Design enthält.">
            <a:extLst>
              <a:ext uri="{FF2B5EF4-FFF2-40B4-BE49-F238E27FC236}">
                <a16:creationId xmlns:a16="http://schemas.microsoft.com/office/drawing/2014/main" id="{9DAF6CEF-CD13-EC07-A47D-DA80E20E6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929" y="3106165"/>
            <a:ext cx="2682066" cy="2682066"/>
          </a:xfrm>
          <a:prstGeom prst="rect">
            <a:avLst/>
          </a:prstGeom>
        </p:spPr>
      </p:pic>
      <p:sp>
        <p:nvSpPr>
          <p:cNvPr id="8" name="Textfeld 7">
            <a:extLst>
              <a:ext uri="{FF2B5EF4-FFF2-40B4-BE49-F238E27FC236}">
                <a16:creationId xmlns:a16="http://schemas.microsoft.com/office/drawing/2014/main" id="{D271D3E9-E386-B5EF-025E-FEA222109087}"/>
              </a:ext>
            </a:extLst>
          </p:cNvPr>
          <p:cNvSpPr txBox="1"/>
          <p:nvPr/>
        </p:nvSpPr>
        <p:spPr>
          <a:xfrm>
            <a:off x="1056986" y="1738218"/>
            <a:ext cx="2002098" cy="646331"/>
          </a:xfrm>
          <a:prstGeom prst="rect">
            <a:avLst/>
          </a:prstGeom>
          <a:noFill/>
        </p:spPr>
        <p:txBody>
          <a:bodyPr wrap="square" rtlCol="0">
            <a:spAutoFit/>
          </a:bodyPr>
          <a:lstStyle/>
          <a:p>
            <a:r>
              <a:rPr lang="de-DE" b="1" dirty="0"/>
              <a:t>Michael Tenner</a:t>
            </a:r>
          </a:p>
          <a:p>
            <a:r>
              <a:rPr lang="de-DE" dirty="0" err="1">
                <a:latin typeface="+mj-lt"/>
              </a:rPr>
              <a:t>Linkedin</a:t>
            </a:r>
            <a:endParaRPr lang="de-DE" dirty="0">
              <a:latin typeface="+mj-lt"/>
            </a:endParaRPr>
          </a:p>
        </p:txBody>
      </p:sp>
      <p:sp>
        <p:nvSpPr>
          <p:cNvPr id="9" name="Textfeld 8">
            <a:extLst>
              <a:ext uri="{FF2B5EF4-FFF2-40B4-BE49-F238E27FC236}">
                <a16:creationId xmlns:a16="http://schemas.microsoft.com/office/drawing/2014/main" id="{54DD896E-FD8B-22D2-1606-D299B58EA029}"/>
              </a:ext>
            </a:extLst>
          </p:cNvPr>
          <p:cNvSpPr txBox="1"/>
          <p:nvPr/>
        </p:nvSpPr>
        <p:spPr>
          <a:xfrm>
            <a:off x="5123554" y="2611430"/>
            <a:ext cx="2094807" cy="646331"/>
          </a:xfrm>
          <a:prstGeom prst="rect">
            <a:avLst/>
          </a:prstGeom>
          <a:noFill/>
        </p:spPr>
        <p:txBody>
          <a:bodyPr wrap="square" rtlCol="0">
            <a:spAutoFit/>
          </a:bodyPr>
          <a:lstStyle/>
          <a:p>
            <a:r>
              <a:rPr lang="de-DE" b="1" dirty="0"/>
              <a:t>Daten-WG</a:t>
            </a:r>
          </a:p>
          <a:p>
            <a:r>
              <a:rPr lang="de-DE" dirty="0" err="1">
                <a:latin typeface="+mj-lt"/>
              </a:rPr>
              <a:t>Youtube</a:t>
            </a:r>
            <a:endParaRPr lang="de-DE" dirty="0">
              <a:latin typeface="+mj-lt"/>
            </a:endParaRPr>
          </a:p>
        </p:txBody>
      </p:sp>
      <p:pic>
        <p:nvPicPr>
          <p:cNvPr id="11" name="Grafik 10" descr="Ein Bild, das Menschliches Gesicht, Mann, Bart, Cartoon enthält.">
            <a:extLst>
              <a:ext uri="{FF2B5EF4-FFF2-40B4-BE49-F238E27FC236}">
                <a16:creationId xmlns:a16="http://schemas.microsoft.com/office/drawing/2014/main" id="{71C7A867-347E-F294-4B83-EE3CF433C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986" y="4983810"/>
            <a:ext cx="1984644" cy="1133805"/>
          </a:xfrm>
          <a:prstGeom prst="rect">
            <a:avLst/>
          </a:prstGeom>
        </p:spPr>
      </p:pic>
      <p:cxnSp>
        <p:nvCxnSpPr>
          <p:cNvPr id="13" name="Gerader Verbinder 12">
            <a:extLst>
              <a:ext uri="{FF2B5EF4-FFF2-40B4-BE49-F238E27FC236}">
                <a16:creationId xmlns:a16="http://schemas.microsoft.com/office/drawing/2014/main" id="{638F9733-5462-4D5A-6DFF-455C418A52BD}"/>
              </a:ext>
            </a:extLst>
          </p:cNvPr>
          <p:cNvCxnSpPr/>
          <p:nvPr/>
        </p:nvCxnSpPr>
        <p:spPr>
          <a:xfrm>
            <a:off x="4290061" y="1947083"/>
            <a:ext cx="0" cy="419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EB5AD2CB-FFF6-D1C9-8D5B-E382B6ED7A64}"/>
              </a:ext>
            </a:extLst>
          </p:cNvPr>
          <p:cNvPicPr>
            <a:picLocks noChangeAspect="1"/>
          </p:cNvPicPr>
          <p:nvPr/>
        </p:nvPicPr>
        <p:blipFill>
          <a:blip r:embed="rId5"/>
          <a:stretch>
            <a:fillRect/>
          </a:stretch>
        </p:blipFill>
        <p:spPr>
          <a:xfrm>
            <a:off x="7348595" y="3550462"/>
            <a:ext cx="4675482" cy="200025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423054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4857E66-2E0A-E0F4-85E5-0D2DDD63A0D8}"/>
              </a:ext>
            </a:extLst>
          </p:cNvPr>
          <p:cNvSpPr>
            <a:spLocks noGrp="1"/>
          </p:cNvSpPr>
          <p:nvPr>
            <p:ph type="title"/>
          </p:nvPr>
        </p:nvSpPr>
        <p:spPr>
          <a:xfrm>
            <a:off x="211183" y="883788"/>
            <a:ext cx="10515600" cy="1325563"/>
          </a:xfrm>
        </p:spPr>
        <p:txBody>
          <a:bodyPr/>
          <a:lstStyle/>
          <a:p>
            <a:r>
              <a:rPr lang="de-DE" b="1" dirty="0"/>
              <a:t>2 Sides </a:t>
            </a:r>
            <a:r>
              <a:rPr lang="de-DE" b="1" dirty="0" err="1"/>
              <a:t>of</a:t>
            </a:r>
            <a:r>
              <a:rPr lang="de-DE" b="1" dirty="0"/>
              <a:t> </a:t>
            </a:r>
            <a:r>
              <a:rPr lang="de-DE" b="1" dirty="0" err="1"/>
              <a:t>the</a:t>
            </a:r>
            <a:r>
              <a:rPr lang="de-DE" b="1" dirty="0"/>
              <a:t> </a:t>
            </a:r>
            <a:r>
              <a:rPr lang="de-DE" b="1" dirty="0" err="1"/>
              <a:t>Medal</a:t>
            </a:r>
            <a:r>
              <a:rPr lang="de-DE" b="1" dirty="0"/>
              <a:t> – Technical </a:t>
            </a:r>
            <a:r>
              <a:rPr lang="de-DE" b="1" dirty="0" err="1"/>
              <a:t>Capabilities</a:t>
            </a:r>
            <a:r>
              <a:rPr lang="de-DE" b="1" dirty="0"/>
              <a:t> and real </a:t>
            </a:r>
            <a:r>
              <a:rPr lang="de-DE" b="1" dirty="0" err="1"/>
              <a:t>Wolrd</a:t>
            </a:r>
            <a:r>
              <a:rPr lang="de-DE" b="1" dirty="0"/>
              <a:t> </a:t>
            </a:r>
            <a:r>
              <a:rPr lang="de-DE" b="1" dirty="0" err="1"/>
              <a:t>expectations</a:t>
            </a:r>
            <a:endParaRPr lang="de-DE" b="1"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6F751C9E-4201-58B2-0AA6-AD42AFA3D3EA}"/>
                  </a:ext>
                </a:extLst>
              </p:cNvPr>
              <p:cNvGraphicFramePr>
                <a:graphicFrameLocks noGrp="1"/>
              </p:cNvGraphicFramePr>
              <p:nvPr>
                <p:extLst>
                  <p:ext uri="{D42A27DB-BD31-4B8C-83A1-F6EECF244321}">
                    <p14:modId xmlns:p14="http://schemas.microsoft.com/office/powerpoint/2010/main" val="2342078594"/>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6F751C9E-4201-58B2-0AA6-AD42AFA3D3E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683721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76B03A0-8D0C-5E94-D7F4-5D073B919B19}"/>
              </a:ext>
            </a:extLst>
          </p:cNvPr>
          <p:cNvPicPr>
            <a:picLocks noChangeAspect="1"/>
          </p:cNvPicPr>
          <p:nvPr/>
        </p:nvPicPr>
        <p:blipFill>
          <a:blip r:embed="rId2"/>
          <a:stretch>
            <a:fillRect/>
          </a:stretch>
        </p:blipFill>
        <p:spPr>
          <a:xfrm>
            <a:off x="443248" y="260648"/>
            <a:ext cx="9247051" cy="3852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feld 5">
            <a:extLst>
              <a:ext uri="{FF2B5EF4-FFF2-40B4-BE49-F238E27FC236}">
                <a16:creationId xmlns:a16="http://schemas.microsoft.com/office/drawing/2014/main" id="{CB0B5540-0368-F4EC-097D-E86E8276F565}"/>
              </a:ext>
            </a:extLst>
          </p:cNvPr>
          <p:cNvSpPr txBox="1"/>
          <p:nvPr/>
        </p:nvSpPr>
        <p:spPr>
          <a:xfrm>
            <a:off x="526053" y="4365104"/>
            <a:ext cx="9081439" cy="2308324"/>
          </a:xfrm>
          <a:prstGeom prst="rect">
            <a:avLst/>
          </a:prstGeom>
          <a:noFill/>
        </p:spPr>
        <p:txBody>
          <a:bodyPr wrap="square">
            <a:spAutoFit/>
          </a:bodyPr>
          <a:lstStyle/>
          <a:p>
            <a:r>
              <a:rPr lang="de-DE" sz="2400" b="1" dirty="0"/>
              <a:t>AI should not only analyze data, but also explain it in an understandable way, identify possible courses of action, and take immediate action. </a:t>
            </a:r>
            <a:r>
              <a:rPr lang="de-DE" sz="2400" dirty="0"/>
              <a:t>Our ideas are partly strongly influenced by pop culture and general AI hype. </a:t>
            </a:r>
          </a:p>
          <a:p>
            <a:endParaRPr lang="de-DE" sz="2400" dirty="0"/>
          </a:p>
          <a:p>
            <a:r>
              <a:rPr lang="de-DE" sz="2400" dirty="0"/>
              <a:t>„I </a:t>
            </a:r>
            <a:r>
              <a:rPr lang="de-DE" sz="2400" dirty="0" err="1"/>
              <a:t>invented</a:t>
            </a:r>
            <a:r>
              <a:rPr lang="de-DE" sz="2400" dirty="0"/>
              <a:t> time </a:t>
            </a:r>
            <a:r>
              <a:rPr lang="de-DE" sz="2400" dirty="0" err="1"/>
              <a:t>travelling</a:t>
            </a:r>
            <a:r>
              <a:rPr lang="de-DE" sz="2400" dirty="0"/>
              <a:t>..“</a:t>
            </a:r>
          </a:p>
        </p:txBody>
      </p:sp>
      <p:pic>
        <p:nvPicPr>
          <p:cNvPr id="7" name="Grafik 6" descr="Ein Bild, das Logo, Farbigkeit, Grafiken, Screenshot enthält.&#10;&#10;KI-generierte Inhalte können fehlerhaft sein.">
            <a:extLst>
              <a:ext uri="{FF2B5EF4-FFF2-40B4-BE49-F238E27FC236}">
                <a16:creationId xmlns:a16="http://schemas.microsoft.com/office/drawing/2014/main" id="{8F121BF1-D46E-3310-26BF-6B6BA360FB29}"/>
              </a:ext>
            </a:extLst>
          </p:cNvPr>
          <p:cNvPicPr>
            <a:picLocks noChangeAspect="1"/>
          </p:cNvPicPr>
          <p:nvPr/>
        </p:nvPicPr>
        <p:blipFill>
          <a:blip r:embed="rId3"/>
          <a:stretch>
            <a:fillRect/>
          </a:stretch>
        </p:blipFill>
        <p:spPr>
          <a:xfrm>
            <a:off x="9282605" y="3906448"/>
            <a:ext cx="815388" cy="458656"/>
          </a:xfrm>
          <a:prstGeom prst="rect">
            <a:avLst/>
          </a:prstGeom>
        </p:spPr>
      </p:pic>
    </p:spTree>
    <p:extLst>
      <p:ext uri="{BB962C8B-B14F-4D97-AF65-F5344CB8AC3E}">
        <p14:creationId xmlns:p14="http://schemas.microsoft.com/office/powerpoint/2010/main" val="41932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47778-858C-BCBF-2E05-986BE52E9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4C6ED-37F0-ADA2-F827-71043128DA0F}"/>
              </a:ext>
            </a:extLst>
          </p:cNvPr>
          <p:cNvSpPr>
            <a:spLocks noGrp="1"/>
          </p:cNvSpPr>
          <p:nvPr>
            <p:ph type="title"/>
          </p:nvPr>
        </p:nvSpPr>
        <p:spPr>
          <a:xfrm>
            <a:off x="442913" y="1"/>
            <a:ext cx="11466511" cy="1216677"/>
          </a:xfrm>
          <a:solidFill>
            <a:schemeClr val="bg1"/>
          </a:solidFill>
        </p:spPr>
        <p:txBody>
          <a:bodyPr>
            <a:normAutofit/>
          </a:bodyPr>
          <a:lstStyle/>
          <a:p>
            <a:r>
              <a:rPr lang="de-DE" b="1" dirty="0"/>
              <a:t>Copilot for different target groups</a:t>
            </a:r>
            <a:endParaRPr lang="de-DE" b="1" dirty="0">
              <a:highlight>
                <a:srgbClr val="FF0000"/>
              </a:highlight>
            </a:endParaRPr>
          </a:p>
        </p:txBody>
      </p:sp>
      <p:sp>
        <p:nvSpPr>
          <p:cNvPr id="10" name="Rechteck 9">
            <a:extLst>
              <a:ext uri="{FF2B5EF4-FFF2-40B4-BE49-F238E27FC236}">
                <a16:creationId xmlns:a16="http://schemas.microsoft.com/office/drawing/2014/main" id="{FAD6614F-D966-4711-974A-F4CD97DF3644}"/>
              </a:ext>
            </a:extLst>
          </p:cNvPr>
          <p:cNvSpPr/>
          <p:nvPr/>
        </p:nvSpPr>
        <p:spPr>
          <a:xfrm>
            <a:off x="442913" y="1246596"/>
            <a:ext cx="6115141" cy="231199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dirty="0"/>
          </a:p>
        </p:txBody>
      </p:sp>
      <p:sp>
        <p:nvSpPr>
          <p:cNvPr id="15" name="Rechteck 14">
            <a:extLst>
              <a:ext uri="{FF2B5EF4-FFF2-40B4-BE49-F238E27FC236}">
                <a16:creationId xmlns:a16="http://schemas.microsoft.com/office/drawing/2014/main" id="{18D4084D-DA6B-AEE8-A5DC-62A1CCECB9B5}"/>
              </a:ext>
            </a:extLst>
          </p:cNvPr>
          <p:cNvSpPr/>
          <p:nvPr/>
        </p:nvSpPr>
        <p:spPr>
          <a:xfrm>
            <a:off x="6762170" y="1246596"/>
            <a:ext cx="5147254" cy="231199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a:p>
        </p:txBody>
      </p:sp>
      <p:sp>
        <p:nvSpPr>
          <p:cNvPr id="16" name="Rechteck 15">
            <a:extLst>
              <a:ext uri="{FF2B5EF4-FFF2-40B4-BE49-F238E27FC236}">
                <a16:creationId xmlns:a16="http://schemas.microsoft.com/office/drawing/2014/main" id="{F6D8288C-A74D-3016-FE82-F26AD0142916}"/>
              </a:ext>
            </a:extLst>
          </p:cNvPr>
          <p:cNvSpPr/>
          <p:nvPr/>
        </p:nvSpPr>
        <p:spPr>
          <a:xfrm>
            <a:off x="442913" y="3752986"/>
            <a:ext cx="3942712" cy="231199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a:p>
        </p:txBody>
      </p:sp>
      <p:sp>
        <p:nvSpPr>
          <p:cNvPr id="17" name="Rechteck 16">
            <a:extLst>
              <a:ext uri="{FF2B5EF4-FFF2-40B4-BE49-F238E27FC236}">
                <a16:creationId xmlns:a16="http://schemas.microsoft.com/office/drawing/2014/main" id="{5BBA932B-DE8D-03AF-F3A6-7AD51E972141}"/>
              </a:ext>
            </a:extLst>
          </p:cNvPr>
          <p:cNvSpPr/>
          <p:nvPr/>
        </p:nvSpPr>
        <p:spPr>
          <a:xfrm>
            <a:off x="8676430" y="3752985"/>
            <a:ext cx="3232994" cy="231199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a:p>
        </p:txBody>
      </p:sp>
      <p:sp>
        <p:nvSpPr>
          <p:cNvPr id="18" name="Rechteck 17">
            <a:extLst>
              <a:ext uri="{FF2B5EF4-FFF2-40B4-BE49-F238E27FC236}">
                <a16:creationId xmlns:a16="http://schemas.microsoft.com/office/drawing/2014/main" id="{E77DB7A8-6819-8A9D-B1EC-6CC435F9EDBD}"/>
              </a:ext>
            </a:extLst>
          </p:cNvPr>
          <p:cNvSpPr/>
          <p:nvPr/>
        </p:nvSpPr>
        <p:spPr>
          <a:xfrm>
            <a:off x="4573240" y="3752986"/>
            <a:ext cx="3942712" cy="231199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a:p>
        </p:txBody>
      </p:sp>
      <p:sp>
        <p:nvSpPr>
          <p:cNvPr id="19" name="Textfeld 18">
            <a:extLst>
              <a:ext uri="{FF2B5EF4-FFF2-40B4-BE49-F238E27FC236}">
                <a16:creationId xmlns:a16="http://schemas.microsoft.com/office/drawing/2014/main" id="{7F7AA3CD-005F-BFB1-6D1D-74C5B888F04B}"/>
              </a:ext>
            </a:extLst>
          </p:cNvPr>
          <p:cNvSpPr txBox="1"/>
          <p:nvPr/>
        </p:nvSpPr>
        <p:spPr>
          <a:xfrm>
            <a:off x="891103" y="1560887"/>
            <a:ext cx="4915628" cy="1200329"/>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Management / C-level</a:t>
            </a:r>
          </a:p>
          <a:p>
            <a:pPr>
              <a:spcAft>
                <a:spcPts val="600"/>
              </a:spcAft>
              <a:buSzPct val="100000"/>
            </a:pPr>
            <a:r>
              <a:rPr lang="de-DE" sz="1600" dirty="0"/>
              <a:t>Top decision-making level – strategy and control</a:t>
            </a:r>
          </a:p>
          <a:p>
            <a:pPr>
              <a:lnSpc>
                <a:spcPct val="100000"/>
              </a:lnSpc>
              <a:spcAft>
                <a:spcPts val="600"/>
              </a:spcAft>
              <a:buSzPct val="100000"/>
            </a:pPr>
            <a:endParaRPr lang="de-DE" sz="1600" dirty="0" err="1"/>
          </a:p>
        </p:txBody>
      </p:sp>
      <p:sp>
        <p:nvSpPr>
          <p:cNvPr id="20" name="Textfeld 19">
            <a:extLst>
              <a:ext uri="{FF2B5EF4-FFF2-40B4-BE49-F238E27FC236}">
                <a16:creationId xmlns:a16="http://schemas.microsoft.com/office/drawing/2014/main" id="{F6B82081-B390-0466-2178-6A9A4DDE0B7B}"/>
              </a:ext>
            </a:extLst>
          </p:cNvPr>
          <p:cNvSpPr txBox="1"/>
          <p:nvPr/>
        </p:nvSpPr>
        <p:spPr>
          <a:xfrm>
            <a:off x="6942176" y="1464380"/>
            <a:ext cx="4915628" cy="877163"/>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Team leaders / Division managers</a:t>
            </a:r>
          </a:p>
          <a:p>
            <a:pPr>
              <a:spcAft>
                <a:spcPts val="600"/>
              </a:spcAft>
              <a:buSzPct val="100000"/>
            </a:pPr>
            <a:r>
              <a:rPr lang="de-DE" sz="1600" dirty="0"/>
              <a:t>Middle management – operational management and division control</a:t>
            </a:r>
          </a:p>
        </p:txBody>
      </p:sp>
      <p:sp>
        <p:nvSpPr>
          <p:cNvPr id="21" name="Textfeld 20">
            <a:extLst>
              <a:ext uri="{FF2B5EF4-FFF2-40B4-BE49-F238E27FC236}">
                <a16:creationId xmlns:a16="http://schemas.microsoft.com/office/drawing/2014/main" id="{4FF151BA-943F-418E-8873-EA09083BE6F7}"/>
              </a:ext>
            </a:extLst>
          </p:cNvPr>
          <p:cNvSpPr txBox="1"/>
          <p:nvPr/>
        </p:nvSpPr>
        <p:spPr>
          <a:xfrm>
            <a:off x="619307" y="4025496"/>
            <a:ext cx="3467974" cy="1431161"/>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Controller / Finance department / HR department </a:t>
            </a:r>
          </a:p>
          <a:p>
            <a:pPr>
              <a:spcAft>
                <a:spcPts val="600"/>
              </a:spcAft>
              <a:buSzPct val="100000"/>
            </a:pPr>
            <a:r>
              <a:rPr lang="de-DE" sz="1600" dirty="0"/>
              <a:t>Specialized functions – financial management and controlling</a:t>
            </a:r>
          </a:p>
        </p:txBody>
      </p:sp>
      <p:sp>
        <p:nvSpPr>
          <p:cNvPr id="22" name="Textfeld 21">
            <a:extLst>
              <a:ext uri="{FF2B5EF4-FFF2-40B4-BE49-F238E27FC236}">
                <a16:creationId xmlns:a16="http://schemas.microsoft.com/office/drawing/2014/main" id="{D32F4C37-86C6-10A9-F1AE-F48FCFDEA5A9}"/>
              </a:ext>
            </a:extLst>
          </p:cNvPr>
          <p:cNvSpPr txBox="1"/>
          <p:nvPr/>
        </p:nvSpPr>
        <p:spPr>
          <a:xfrm>
            <a:off x="4686058" y="4025495"/>
            <a:ext cx="3323679" cy="1615827"/>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End users</a:t>
            </a:r>
          </a:p>
          <a:p>
            <a:pPr>
              <a:spcAft>
                <a:spcPts val="600"/>
              </a:spcAft>
              <a:buSzPct val="100000"/>
            </a:pPr>
            <a:r>
              <a:rPr lang="de-DE" sz="1600" dirty="0"/>
              <a:t>Operational employees – (specialist areas such as sales, marketing, HR, IT administrators) </a:t>
            </a:r>
            <a:r>
              <a:rPr lang="de-DE" sz="1600" dirty="0" err="1"/>
              <a:t>Users </a:t>
            </a:r>
            <a:r>
              <a:rPr lang="de-DE" sz="1600" dirty="0"/>
              <a:t>from specialist departments</a:t>
            </a:r>
          </a:p>
        </p:txBody>
      </p:sp>
      <p:sp>
        <p:nvSpPr>
          <p:cNvPr id="23" name="Textfeld 22">
            <a:extLst>
              <a:ext uri="{FF2B5EF4-FFF2-40B4-BE49-F238E27FC236}">
                <a16:creationId xmlns:a16="http://schemas.microsoft.com/office/drawing/2014/main" id="{BA936134-B12E-6B5C-2EFC-F8D6C813DB29}"/>
              </a:ext>
            </a:extLst>
          </p:cNvPr>
          <p:cNvSpPr txBox="1"/>
          <p:nvPr/>
        </p:nvSpPr>
        <p:spPr>
          <a:xfrm>
            <a:off x="8763971" y="3976593"/>
            <a:ext cx="2674765" cy="1677382"/>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Data analysts / BI developers</a:t>
            </a:r>
          </a:p>
          <a:p>
            <a:pPr>
              <a:spcAft>
                <a:spcPts val="600"/>
              </a:spcAft>
              <a:buSzPct val="100000"/>
            </a:pPr>
            <a:r>
              <a:rPr lang="de-DE" sz="1600" dirty="0"/>
              <a:t>Technical experts – </a:t>
            </a:r>
            <a:r>
              <a:rPr lang="de-DE" sz="1600" dirty="0" err="1"/>
              <a:t>dashboard creation</a:t>
            </a:r>
            <a:r>
              <a:rPr lang="de-DE" sz="1600" dirty="0"/>
              <a:t>, development, and data modeling</a:t>
            </a:r>
          </a:p>
        </p:txBody>
      </p:sp>
    </p:spTree>
    <p:extLst>
      <p:ext uri="{BB962C8B-B14F-4D97-AF65-F5344CB8AC3E}">
        <p14:creationId xmlns:p14="http://schemas.microsoft.com/office/powerpoint/2010/main" val="147210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5DFB-77D2-D879-FBF7-CA8BB26F0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DF08F-C3A3-BC05-71DC-4E420B9E9222}"/>
              </a:ext>
            </a:extLst>
          </p:cNvPr>
          <p:cNvSpPr>
            <a:spLocks noGrp="1"/>
          </p:cNvSpPr>
          <p:nvPr>
            <p:ph type="title"/>
          </p:nvPr>
        </p:nvSpPr>
        <p:spPr>
          <a:xfrm>
            <a:off x="4903980" y="477000"/>
            <a:ext cx="6808595" cy="720000"/>
          </a:xfrm>
        </p:spPr>
        <p:txBody>
          <a:bodyPr>
            <a:normAutofit fontScale="90000"/>
          </a:bodyPr>
          <a:lstStyle/>
          <a:p>
            <a:r>
              <a:rPr lang="de-DE" b="1" dirty="0"/>
              <a:t>What is (or should be) Copilot in Power BI? </a:t>
            </a:r>
            <a:endParaRPr lang="de-DE" b="1" dirty="0">
              <a:highlight>
                <a:srgbClr val="FF0000"/>
              </a:highlight>
            </a:endParaRPr>
          </a:p>
        </p:txBody>
      </p:sp>
      <p:sp>
        <p:nvSpPr>
          <p:cNvPr id="33" name="Textplatzhalter 32">
            <a:extLst>
              <a:ext uri="{FF2B5EF4-FFF2-40B4-BE49-F238E27FC236}">
                <a16:creationId xmlns:a16="http://schemas.microsoft.com/office/drawing/2014/main" id="{69AAB397-FD23-026A-20E6-82A19BE74626}"/>
              </a:ext>
            </a:extLst>
          </p:cNvPr>
          <p:cNvSpPr>
            <a:spLocks noGrp="1"/>
          </p:cNvSpPr>
          <p:nvPr>
            <p:ph type="body" sz="quarter" idx="13"/>
          </p:nvPr>
        </p:nvSpPr>
        <p:spPr/>
        <p:txBody>
          <a:bodyPr>
            <a:normAutofit fontScale="55000" lnSpcReduction="20000"/>
          </a:bodyPr>
          <a:lstStyle/>
          <a:p>
            <a:endParaRPr lang="de-DE"/>
          </a:p>
        </p:txBody>
      </p:sp>
      <p:sp>
        <p:nvSpPr>
          <p:cNvPr id="3" name="Slide Number Placeholder 2">
            <a:extLst>
              <a:ext uri="{FF2B5EF4-FFF2-40B4-BE49-F238E27FC236}">
                <a16:creationId xmlns:a16="http://schemas.microsoft.com/office/drawing/2014/main" id="{A645C9A8-A9D2-988B-C622-F14BCD04BD7D}"/>
              </a:ext>
            </a:extLst>
          </p:cNvPr>
          <p:cNvSpPr>
            <a:spLocks noGrp="1"/>
          </p:cNvSpPr>
          <p:nvPr>
            <p:ph type="sldNum" sz="quarter" idx="15"/>
          </p:nvPr>
        </p:nvSpPr>
        <p:spPr/>
        <p:txBody>
          <a:bodyPr/>
          <a:lstStyle/>
          <a:p>
            <a:fld id="{1748E833-7C62-4FE9-A46A-AB159B7C5417}" type="slidenum">
              <a:rPr lang="de-DE" smtClean="0"/>
              <a:t>7</a:t>
            </a:fld>
            <a:endParaRPr lang="de-DE" dirty="0"/>
          </a:p>
        </p:txBody>
      </p:sp>
      <p:sp>
        <p:nvSpPr>
          <p:cNvPr id="4" name="Rechteck 3">
            <a:extLst>
              <a:ext uri="{FF2B5EF4-FFF2-40B4-BE49-F238E27FC236}">
                <a16:creationId xmlns:a16="http://schemas.microsoft.com/office/drawing/2014/main" id="{19D5113A-F714-1D42-8364-25E180677B9B}"/>
              </a:ext>
            </a:extLst>
          </p:cNvPr>
          <p:cNvSpPr/>
          <p:nvPr/>
        </p:nvSpPr>
        <p:spPr>
          <a:xfrm>
            <a:off x="4903981" y="1609663"/>
            <a:ext cx="3395510" cy="2176069"/>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de-DE" sz="1600" dirty="0"/>
          </a:p>
        </p:txBody>
      </p:sp>
      <p:sp>
        <p:nvSpPr>
          <p:cNvPr id="7" name="Textfeld 6">
            <a:extLst>
              <a:ext uri="{FF2B5EF4-FFF2-40B4-BE49-F238E27FC236}">
                <a16:creationId xmlns:a16="http://schemas.microsoft.com/office/drawing/2014/main" id="{9CF36670-E898-1824-FAC5-59CA10EB918E}"/>
              </a:ext>
            </a:extLst>
          </p:cNvPr>
          <p:cNvSpPr txBox="1"/>
          <p:nvPr/>
        </p:nvSpPr>
        <p:spPr>
          <a:xfrm>
            <a:off x="5114662" y="1772928"/>
            <a:ext cx="2841526" cy="1923604"/>
          </a:xfrm>
          <a:prstGeom prst="rect">
            <a:avLst/>
          </a:prstGeom>
          <a:solidFill>
            <a:schemeClr val="bg1">
              <a:lumMod val="95000"/>
            </a:schemeClr>
          </a:solidFill>
        </p:spPr>
        <p:txBody>
          <a:bodyPr wrap="square" lIns="0" tIns="0" rIns="0" bIns="0" rtlCol="0">
            <a:spAutoFit/>
          </a:bodyPr>
          <a:lstStyle/>
          <a:p>
            <a:pPr>
              <a:spcAft>
                <a:spcPts val="600"/>
              </a:spcAft>
              <a:buSzPct val="100000"/>
            </a:pPr>
            <a:r>
              <a:rPr lang="de-DE" sz="2000" b="1" dirty="0"/>
              <a:t>Ask questions – get answers</a:t>
            </a:r>
          </a:p>
          <a:p>
            <a:pPr>
              <a:spcAft>
                <a:spcPts val="600"/>
              </a:spcAft>
              <a:buSzPct val="100000"/>
            </a:pPr>
            <a:r>
              <a:rPr lang="de-DE" sz="1600" dirty="0"/>
              <a:t>You ask questions in natural language and automatically receive </a:t>
            </a:r>
            <a:r>
              <a:rPr lang="de-DE" sz="1600" dirty="0" err="1"/>
              <a:t>insights</a:t>
            </a:r>
            <a:r>
              <a:rPr lang="de-DE" sz="1600" dirty="0"/>
              <a:t>, visualizations, or even DAX formulas.</a:t>
            </a:r>
          </a:p>
        </p:txBody>
      </p:sp>
      <p:sp>
        <p:nvSpPr>
          <p:cNvPr id="15" name="Rechteck 14">
            <a:extLst>
              <a:ext uri="{FF2B5EF4-FFF2-40B4-BE49-F238E27FC236}">
                <a16:creationId xmlns:a16="http://schemas.microsoft.com/office/drawing/2014/main" id="{BD22F313-11EA-9515-D04F-CCCAE0362F7F}"/>
              </a:ext>
            </a:extLst>
          </p:cNvPr>
          <p:cNvSpPr/>
          <p:nvPr/>
        </p:nvSpPr>
        <p:spPr>
          <a:xfrm>
            <a:off x="8504148" y="1605953"/>
            <a:ext cx="3395510" cy="2176069"/>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8" name="Textfeld 7">
            <a:extLst>
              <a:ext uri="{FF2B5EF4-FFF2-40B4-BE49-F238E27FC236}">
                <a16:creationId xmlns:a16="http://schemas.microsoft.com/office/drawing/2014/main" id="{02CA4A46-94EE-4359-2003-C50A9AE39EF4}"/>
              </a:ext>
            </a:extLst>
          </p:cNvPr>
          <p:cNvSpPr txBox="1"/>
          <p:nvPr/>
        </p:nvSpPr>
        <p:spPr>
          <a:xfrm>
            <a:off x="8615673" y="1769304"/>
            <a:ext cx="3036105" cy="1477328"/>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defPPr>
              <a:defRPr lang="en-US"/>
            </a:defPPr>
            <a:lvl1pPr algn="ctr">
              <a:lnSpc>
                <a:spcPct val="100000"/>
              </a:lnSpc>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de-DE" sz="2000" b="1" dirty="0">
                <a:solidFill>
                  <a:schemeClr val="tx1"/>
                </a:solidFill>
              </a:rPr>
              <a:t>Intelligent pattern recognition</a:t>
            </a:r>
          </a:p>
          <a:p>
            <a:pPr algn="l"/>
            <a:r>
              <a:rPr lang="de-DE" dirty="0">
                <a:solidFill>
                  <a:schemeClr val="tx1"/>
                </a:solidFill>
              </a:rPr>
              <a:t>Copilot recognizes patterns and relationships in the data and suggests the next steps.</a:t>
            </a:r>
          </a:p>
        </p:txBody>
      </p:sp>
      <p:sp>
        <p:nvSpPr>
          <p:cNvPr id="6" name="Rechteck 5">
            <a:extLst>
              <a:ext uri="{FF2B5EF4-FFF2-40B4-BE49-F238E27FC236}">
                <a16:creationId xmlns:a16="http://schemas.microsoft.com/office/drawing/2014/main" id="{F0DEC592-C917-B143-59A3-DAE764FD0DBE}"/>
              </a:ext>
            </a:extLst>
          </p:cNvPr>
          <p:cNvSpPr/>
          <p:nvPr/>
        </p:nvSpPr>
        <p:spPr>
          <a:xfrm>
            <a:off x="4903981" y="4005064"/>
            <a:ext cx="6995676" cy="1159433"/>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9" name="Textfeld 8">
            <a:extLst>
              <a:ext uri="{FF2B5EF4-FFF2-40B4-BE49-F238E27FC236}">
                <a16:creationId xmlns:a16="http://schemas.microsoft.com/office/drawing/2014/main" id="{DDF06718-6297-AD53-7D6A-C7C92C6C0EDF}"/>
              </a:ext>
            </a:extLst>
          </p:cNvPr>
          <p:cNvSpPr txBox="1"/>
          <p:nvPr/>
        </p:nvSpPr>
        <p:spPr>
          <a:xfrm>
            <a:off x="5166068" y="4078111"/>
            <a:ext cx="6558324" cy="1056971"/>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defPPr>
              <a:defRPr lang="en-US"/>
            </a:defPPr>
            <a:lvl1pPr algn="ctr">
              <a:lnSpc>
                <a:spcPct val="100000"/>
              </a:lnSpc>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de-DE" b="1" dirty="0">
                <a:solidFill>
                  <a:schemeClr val="tx1"/>
                </a:solidFill>
              </a:rPr>
              <a:t>Idea generation and exploration </a:t>
            </a:r>
          </a:p>
          <a:p>
            <a:pPr algn="l"/>
            <a:r>
              <a:rPr lang="de-DE" dirty="0">
                <a:solidFill>
                  <a:schemeClr val="tx1"/>
                </a:solidFill>
              </a:rPr>
              <a:t>Quickly create diagrams to get ideas for visual representation without advanced Power BI knowledge. </a:t>
            </a:r>
          </a:p>
        </p:txBody>
      </p:sp>
      <p:pic>
        <p:nvPicPr>
          <p:cNvPr id="18" name="Grafik 17" descr="Ein Bild, das Text, Screenshot, Elektronik, Schrift enthält.&#10;&#10;KI-generierte Inhalte können fehlerhaft sein.">
            <a:extLst>
              <a:ext uri="{FF2B5EF4-FFF2-40B4-BE49-F238E27FC236}">
                <a16:creationId xmlns:a16="http://schemas.microsoft.com/office/drawing/2014/main" id="{C588ECAD-5DBF-3656-35B9-4364D1F0B296}"/>
              </a:ext>
            </a:extLst>
          </p:cNvPr>
          <p:cNvPicPr>
            <a:picLocks noChangeAspect="1"/>
          </p:cNvPicPr>
          <p:nvPr/>
        </p:nvPicPr>
        <p:blipFill>
          <a:blip r:embed="rId3"/>
          <a:stretch>
            <a:fillRect/>
          </a:stretch>
        </p:blipFill>
        <p:spPr>
          <a:xfrm>
            <a:off x="-11323" y="0"/>
            <a:ext cx="4572000" cy="6858000"/>
          </a:xfrm>
          <a:prstGeom prst="rect">
            <a:avLst/>
          </a:prstGeom>
        </p:spPr>
      </p:pic>
      <p:sp>
        <p:nvSpPr>
          <p:cNvPr id="23" name="Rechteck 22">
            <a:extLst>
              <a:ext uri="{FF2B5EF4-FFF2-40B4-BE49-F238E27FC236}">
                <a16:creationId xmlns:a16="http://schemas.microsoft.com/office/drawing/2014/main" id="{851DD47B-904B-7009-CA7F-56AF6D1D7988}"/>
              </a:ext>
            </a:extLst>
          </p:cNvPr>
          <p:cNvSpPr/>
          <p:nvPr/>
        </p:nvSpPr>
        <p:spPr>
          <a:xfrm>
            <a:off x="4903980" y="5310821"/>
            <a:ext cx="6995677" cy="936015"/>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endParaRPr lang="de-DE" sz="1600" dirty="0"/>
          </a:p>
        </p:txBody>
      </p:sp>
      <p:sp>
        <p:nvSpPr>
          <p:cNvPr id="24" name="Textfeld 23">
            <a:extLst>
              <a:ext uri="{FF2B5EF4-FFF2-40B4-BE49-F238E27FC236}">
                <a16:creationId xmlns:a16="http://schemas.microsoft.com/office/drawing/2014/main" id="{535EE2AA-4975-5216-ADDF-BDEB2114F8AA}"/>
              </a:ext>
            </a:extLst>
          </p:cNvPr>
          <p:cNvSpPr txBox="1"/>
          <p:nvPr/>
        </p:nvSpPr>
        <p:spPr>
          <a:xfrm>
            <a:off x="5093453" y="5381426"/>
            <a:ext cx="6558325" cy="1107996"/>
          </a:xfrm>
          <a:prstGeom prst="rect">
            <a:avLst/>
          </a:prstGeom>
          <a:solidFill>
            <a:schemeClr val="bg1">
              <a:lumMod val="95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defPPr>
              <a:defRPr lang="en-US"/>
            </a:defPPr>
            <a:lvl1pPr algn="ctr">
              <a:lnSpc>
                <a:spcPct val="100000"/>
              </a:lnSpc>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de-DE" b="1" dirty="0">
                <a:solidFill>
                  <a:schemeClr val="tx1"/>
                </a:solidFill>
              </a:rPr>
              <a:t>Support with data analysis and report creation</a:t>
            </a:r>
          </a:p>
          <a:p>
            <a:pPr algn="l"/>
            <a:r>
              <a:rPr lang="de-DE" dirty="0">
                <a:solidFill>
                  <a:schemeClr val="tx1"/>
                </a:solidFill>
              </a:rPr>
              <a:t>Easily perform descriptive analyses and automatically create</a:t>
            </a:r>
          </a:p>
          <a:p>
            <a:pPr algn="l"/>
            <a:r>
              <a:rPr lang="de-DE" dirty="0">
                <a:solidFill>
                  <a:schemeClr val="tx1"/>
                </a:solidFill>
              </a:rPr>
              <a:t>automatically generate reports with formulas in DAX  </a:t>
            </a:r>
          </a:p>
        </p:txBody>
      </p:sp>
      <p:pic>
        <p:nvPicPr>
          <p:cNvPr id="21" name="Grafik 20" descr="Ein Bild, das Logo, Farbigkeit, Grafiken, Screenshot enthält.&#10;&#10;KI-generierte Inhalte können fehlerhaft sein.">
            <a:extLst>
              <a:ext uri="{FF2B5EF4-FFF2-40B4-BE49-F238E27FC236}">
                <a16:creationId xmlns:a16="http://schemas.microsoft.com/office/drawing/2014/main" id="{84ADF8A8-C318-E2BC-EB78-4747F71F8C1F}"/>
              </a:ext>
            </a:extLst>
          </p:cNvPr>
          <p:cNvPicPr>
            <a:picLocks noChangeAspect="1"/>
          </p:cNvPicPr>
          <p:nvPr/>
        </p:nvPicPr>
        <p:blipFill>
          <a:blip r:embed="rId4"/>
          <a:stretch>
            <a:fillRect/>
          </a:stretch>
        </p:blipFill>
        <p:spPr>
          <a:xfrm>
            <a:off x="10836390" y="6144022"/>
            <a:ext cx="815388" cy="458656"/>
          </a:xfrm>
          <a:prstGeom prst="rect">
            <a:avLst/>
          </a:prstGeom>
        </p:spPr>
      </p:pic>
      <p:pic>
        <p:nvPicPr>
          <p:cNvPr id="22" name="Grafik 21" descr="Ein Bild, das gelb, Screenshot, Design enthält.&#10;&#10;KI-generierte Inhalte können fehlerhaft sein.">
            <a:extLst>
              <a:ext uri="{FF2B5EF4-FFF2-40B4-BE49-F238E27FC236}">
                <a16:creationId xmlns:a16="http://schemas.microsoft.com/office/drawing/2014/main" id="{C9F16953-B500-26C3-8B8F-3AE361904E4F}"/>
              </a:ext>
            </a:extLst>
          </p:cNvPr>
          <p:cNvPicPr>
            <a:picLocks noChangeAspect="1"/>
          </p:cNvPicPr>
          <p:nvPr/>
        </p:nvPicPr>
        <p:blipFill>
          <a:blip r:embed="rId5"/>
          <a:stretch>
            <a:fillRect/>
          </a:stretch>
        </p:blipFill>
        <p:spPr>
          <a:xfrm>
            <a:off x="11332276" y="6144022"/>
            <a:ext cx="815388" cy="458656"/>
          </a:xfrm>
          <a:prstGeom prst="rect">
            <a:avLst/>
          </a:prstGeom>
        </p:spPr>
      </p:pic>
    </p:spTree>
    <p:extLst>
      <p:ext uri="{BB962C8B-B14F-4D97-AF65-F5344CB8AC3E}">
        <p14:creationId xmlns:p14="http://schemas.microsoft.com/office/powerpoint/2010/main" val="1604457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096EE-33B6-B83D-7C90-FB6CFA482F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08C7C6-454D-9299-951F-46966F6E70B5}"/>
              </a:ext>
            </a:extLst>
          </p:cNvPr>
          <p:cNvSpPr>
            <a:spLocks noGrp="1"/>
          </p:cNvSpPr>
          <p:nvPr>
            <p:ph type="sldNum" sz="quarter" idx="17"/>
          </p:nvPr>
        </p:nvSpPr>
        <p:spPr/>
        <p:txBody>
          <a:bodyPr/>
          <a:lstStyle/>
          <a:p>
            <a:fld id="{1748E833-7C62-4FE9-A46A-AB159B7C5417}" type="slidenum">
              <a:rPr lang="de-DE" smtClean="0">
                <a:solidFill>
                  <a:schemeClr val="tx1"/>
                </a:solidFill>
              </a:rPr>
              <a:t>8</a:t>
            </a:fld>
            <a:endParaRPr lang="de-DE">
              <a:solidFill>
                <a:schemeClr val="tx1"/>
              </a:solidFill>
            </a:endParaRPr>
          </a:p>
        </p:txBody>
      </p:sp>
      <p:pic>
        <p:nvPicPr>
          <p:cNvPr id="4" name="Grafik 3" descr="Ein Bild, das Logo, Farbigkeit, Grafiken, Screenshot enthält.&#10;&#10;KI-generierte Inhalte können fehlerhaft sein.">
            <a:extLst>
              <a:ext uri="{FF2B5EF4-FFF2-40B4-BE49-F238E27FC236}">
                <a16:creationId xmlns:a16="http://schemas.microsoft.com/office/drawing/2014/main" id="{48699C2C-C4D3-7EB6-D3A9-993FC5980B97}"/>
              </a:ext>
            </a:extLst>
          </p:cNvPr>
          <p:cNvPicPr>
            <a:picLocks noChangeAspect="1"/>
          </p:cNvPicPr>
          <p:nvPr/>
        </p:nvPicPr>
        <p:blipFill>
          <a:blip r:embed="rId3"/>
          <a:stretch>
            <a:fillRect/>
          </a:stretch>
        </p:blipFill>
        <p:spPr>
          <a:xfrm>
            <a:off x="10836390" y="6144022"/>
            <a:ext cx="815388" cy="458656"/>
          </a:xfrm>
          <a:prstGeom prst="rect">
            <a:avLst/>
          </a:prstGeom>
        </p:spPr>
      </p:pic>
      <p:pic>
        <p:nvPicPr>
          <p:cNvPr id="5" name="Grafik 4" descr="Ein Bild, das gelb, Screenshot, Design enthält.&#10;&#10;KI-generierte Inhalte können fehlerhaft sein.">
            <a:extLst>
              <a:ext uri="{FF2B5EF4-FFF2-40B4-BE49-F238E27FC236}">
                <a16:creationId xmlns:a16="http://schemas.microsoft.com/office/drawing/2014/main" id="{AF8E4ED5-E303-4591-8A2B-92371988A4BD}"/>
              </a:ext>
            </a:extLst>
          </p:cNvPr>
          <p:cNvPicPr>
            <a:picLocks noChangeAspect="1"/>
          </p:cNvPicPr>
          <p:nvPr/>
        </p:nvPicPr>
        <p:blipFill>
          <a:blip r:embed="rId4"/>
          <a:stretch>
            <a:fillRect/>
          </a:stretch>
        </p:blipFill>
        <p:spPr>
          <a:xfrm>
            <a:off x="10344472" y="6144022"/>
            <a:ext cx="815388" cy="458656"/>
          </a:xfrm>
          <a:prstGeom prst="rect">
            <a:avLst/>
          </a:prstGeom>
        </p:spPr>
      </p:pic>
      <p:sp>
        <p:nvSpPr>
          <p:cNvPr id="6" name="Title 1">
            <a:extLst>
              <a:ext uri="{FF2B5EF4-FFF2-40B4-BE49-F238E27FC236}">
                <a16:creationId xmlns:a16="http://schemas.microsoft.com/office/drawing/2014/main" id="{D1320462-0196-3DCD-FC15-AD3E56200CD1}"/>
              </a:ext>
            </a:extLst>
          </p:cNvPr>
          <p:cNvSpPr txBox="1">
            <a:spLocks/>
          </p:cNvSpPr>
          <p:nvPr/>
        </p:nvSpPr>
        <p:spPr>
          <a:xfrm>
            <a:off x="442913" y="432001"/>
            <a:ext cx="11063402" cy="1033242"/>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bg1"/>
                </a:solidFill>
                <a:latin typeface="Montserrat" panose="00000500000000000000" pitchFamily="2" charset="0"/>
                <a:ea typeface="+mj-ea"/>
                <a:cs typeface="+mj-cs"/>
              </a:defRPr>
            </a:lvl1pPr>
          </a:lstStyle>
          <a:p>
            <a:pPr>
              <a:lnSpc>
                <a:spcPct val="100000"/>
              </a:lnSpc>
              <a:spcBef>
                <a:spcPts val="3600"/>
              </a:spcBef>
            </a:pPr>
            <a:r>
              <a:rPr lang="de-DE" sz="3000" b="1" dirty="0">
                <a:solidFill>
                  <a:schemeClr val="tx1"/>
                </a:solidFill>
              </a:rPr>
              <a:t>Must-haves and stakeholder expectations of Copilot</a:t>
            </a:r>
            <a:br>
              <a:rPr lang="de-DE" b="1" dirty="0">
                <a:solidFill>
                  <a:schemeClr val="tx1"/>
                </a:solidFill>
              </a:rPr>
            </a:br>
            <a:r>
              <a:rPr lang="de-DE" sz="2000" dirty="0">
                <a:solidFill>
                  <a:schemeClr val="tx1"/>
                </a:solidFill>
              </a:rPr>
              <a:t>Different relevance depending on the target group</a:t>
            </a:r>
            <a:endParaRPr lang="de-DE" dirty="0">
              <a:solidFill>
                <a:schemeClr val="tx1"/>
              </a:solidFill>
              <a:highlight>
                <a:srgbClr val="FF0000"/>
              </a:highlight>
            </a:endParaRPr>
          </a:p>
        </p:txBody>
      </p:sp>
      <p:graphicFrame>
        <p:nvGraphicFramePr>
          <p:cNvPr id="13" name="Diagramm 12">
            <a:extLst>
              <a:ext uri="{FF2B5EF4-FFF2-40B4-BE49-F238E27FC236}">
                <a16:creationId xmlns:a16="http://schemas.microsoft.com/office/drawing/2014/main" id="{556BC88E-1FE8-12E3-D678-5A78B70C086C}"/>
              </a:ext>
            </a:extLst>
          </p:cNvPr>
          <p:cNvGraphicFramePr/>
          <p:nvPr/>
        </p:nvGraphicFramePr>
        <p:xfrm>
          <a:off x="442913" y="1063707"/>
          <a:ext cx="11063402"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0076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F68DC-9DE0-B1EF-3192-88AEB0A038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4DF2C0-C7FC-D5DC-2C2F-D6BE277D658C}"/>
              </a:ext>
            </a:extLst>
          </p:cNvPr>
          <p:cNvSpPr>
            <a:spLocks noGrp="1"/>
          </p:cNvSpPr>
          <p:nvPr>
            <p:ph type="sldNum" sz="quarter" idx="17"/>
          </p:nvPr>
        </p:nvSpPr>
        <p:spPr/>
        <p:txBody>
          <a:bodyPr/>
          <a:lstStyle/>
          <a:p>
            <a:fld id="{1748E833-7C62-4FE9-A46A-AB159B7C5417}" type="slidenum">
              <a:rPr lang="de-DE" smtClean="0"/>
              <a:t>9</a:t>
            </a:fld>
            <a:endParaRPr lang="de-DE"/>
          </a:p>
        </p:txBody>
      </p:sp>
      <p:graphicFrame>
        <p:nvGraphicFramePr>
          <p:cNvPr id="7" name="Diagramm 6">
            <a:extLst>
              <a:ext uri="{FF2B5EF4-FFF2-40B4-BE49-F238E27FC236}">
                <a16:creationId xmlns:a16="http://schemas.microsoft.com/office/drawing/2014/main" id="{6B9B9923-DEB1-5707-C37C-09BDFC22700E}"/>
              </a:ext>
            </a:extLst>
          </p:cNvPr>
          <p:cNvGraphicFramePr/>
          <p:nvPr/>
        </p:nvGraphicFramePr>
        <p:xfrm>
          <a:off x="540222" y="1134421"/>
          <a:ext cx="1106340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k 3" descr="Ein Bild, das Logo, Farbigkeit, Grafiken, Screenshot enthält.&#10;&#10;KI-generierte Inhalte können fehlerhaft sein.">
            <a:extLst>
              <a:ext uri="{FF2B5EF4-FFF2-40B4-BE49-F238E27FC236}">
                <a16:creationId xmlns:a16="http://schemas.microsoft.com/office/drawing/2014/main" id="{E70C55EB-15EF-BE9A-9279-A8567D654C50}"/>
              </a:ext>
            </a:extLst>
          </p:cNvPr>
          <p:cNvPicPr>
            <a:picLocks noChangeAspect="1"/>
          </p:cNvPicPr>
          <p:nvPr/>
        </p:nvPicPr>
        <p:blipFill>
          <a:blip r:embed="rId8"/>
          <a:stretch>
            <a:fillRect/>
          </a:stretch>
        </p:blipFill>
        <p:spPr>
          <a:xfrm>
            <a:off x="10836390" y="6144022"/>
            <a:ext cx="815388" cy="458656"/>
          </a:xfrm>
          <a:prstGeom prst="rect">
            <a:avLst/>
          </a:prstGeom>
        </p:spPr>
      </p:pic>
      <p:pic>
        <p:nvPicPr>
          <p:cNvPr id="5" name="Grafik 4" descr="Ein Bild, das gelb, Screenshot, Design enthält.&#10;&#10;KI-generierte Inhalte können fehlerhaft sein.">
            <a:extLst>
              <a:ext uri="{FF2B5EF4-FFF2-40B4-BE49-F238E27FC236}">
                <a16:creationId xmlns:a16="http://schemas.microsoft.com/office/drawing/2014/main" id="{1BE8C03D-FFE5-9453-439F-8D637C9C0E01}"/>
              </a:ext>
            </a:extLst>
          </p:cNvPr>
          <p:cNvPicPr>
            <a:picLocks noChangeAspect="1"/>
          </p:cNvPicPr>
          <p:nvPr/>
        </p:nvPicPr>
        <p:blipFill>
          <a:blip r:embed="rId9"/>
          <a:stretch>
            <a:fillRect/>
          </a:stretch>
        </p:blipFill>
        <p:spPr>
          <a:xfrm>
            <a:off x="11332276" y="6144022"/>
            <a:ext cx="815388" cy="458656"/>
          </a:xfrm>
          <a:prstGeom prst="rect">
            <a:avLst/>
          </a:prstGeom>
        </p:spPr>
      </p:pic>
      <p:sp>
        <p:nvSpPr>
          <p:cNvPr id="6" name="Title 1">
            <a:extLst>
              <a:ext uri="{FF2B5EF4-FFF2-40B4-BE49-F238E27FC236}">
                <a16:creationId xmlns:a16="http://schemas.microsoft.com/office/drawing/2014/main" id="{B8C3BED6-DC39-000F-49E0-8FF15B3B3635}"/>
              </a:ext>
            </a:extLst>
          </p:cNvPr>
          <p:cNvSpPr txBox="1">
            <a:spLocks/>
          </p:cNvSpPr>
          <p:nvPr/>
        </p:nvSpPr>
        <p:spPr>
          <a:xfrm>
            <a:off x="442913" y="432001"/>
            <a:ext cx="11063402" cy="1033242"/>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kern="1200">
                <a:solidFill>
                  <a:schemeClr val="bg1"/>
                </a:solidFill>
                <a:latin typeface="Montserrat" panose="00000500000000000000" pitchFamily="2" charset="0"/>
                <a:ea typeface="+mj-ea"/>
                <a:cs typeface="+mj-cs"/>
              </a:defRPr>
            </a:lvl1pPr>
          </a:lstStyle>
          <a:p>
            <a:pPr>
              <a:lnSpc>
                <a:spcPct val="100000"/>
              </a:lnSpc>
              <a:spcBef>
                <a:spcPts val="3600"/>
              </a:spcBef>
            </a:pPr>
            <a:r>
              <a:rPr lang="de-DE" sz="3000" b="1" dirty="0">
                <a:solidFill>
                  <a:schemeClr val="tx1"/>
                </a:solidFill>
              </a:rPr>
              <a:t>Assessment of current fit with requirements</a:t>
            </a:r>
            <a:br>
              <a:rPr lang="de-DE" b="1" dirty="0">
                <a:solidFill>
                  <a:schemeClr val="tx1"/>
                </a:solidFill>
              </a:rPr>
            </a:br>
            <a:r>
              <a:rPr lang="de-DE" sz="2000" dirty="0">
                <a:solidFill>
                  <a:schemeClr val="tx1"/>
                </a:solidFill>
              </a:rPr>
              <a:t>Varies depending on target group</a:t>
            </a:r>
            <a:endParaRPr lang="de-DE" dirty="0">
              <a:solidFill>
                <a:schemeClr val="tx1"/>
              </a:solidFill>
              <a:highlight>
                <a:srgbClr val="FF0000"/>
              </a:highlight>
            </a:endParaRPr>
          </a:p>
        </p:txBody>
      </p:sp>
      <p:pic>
        <p:nvPicPr>
          <p:cNvPr id="8" name="Grafik 7" descr="Schließen mit einfarbiger Füllung">
            <a:extLst>
              <a:ext uri="{FF2B5EF4-FFF2-40B4-BE49-F238E27FC236}">
                <a16:creationId xmlns:a16="http://schemas.microsoft.com/office/drawing/2014/main" id="{0F2F9B79-FBF2-60ED-1CAE-75D87D1D3B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4585" y="3231755"/>
            <a:ext cx="612000" cy="612000"/>
          </a:xfrm>
          <a:prstGeom prst="rect">
            <a:avLst/>
          </a:prstGeom>
        </p:spPr>
      </p:pic>
      <p:pic>
        <p:nvPicPr>
          <p:cNvPr id="10" name="Grafik 9" descr="Häkchen mit einfarbiger Füllung">
            <a:extLst>
              <a:ext uri="{FF2B5EF4-FFF2-40B4-BE49-F238E27FC236}">
                <a16:creationId xmlns:a16="http://schemas.microsoft.com/office/drawing/2014/main" id="{86712F1C-D198-2A9B-9A9D-7948BD8FDF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3393" y="3231755"/>
            <a:ext cx="612000" cy="612000"/>
          </a:xfrm>
          <a:prstGeom prst="rect">
            <a:avLst/>
          </a:prstGeom>
        </p:spPr>
      </p:pic>
      <p:pic>
        <p:nvPicPr>
          <p:cNvPr id="11" name="Grafik 10" descr="Häkchen mit einfarbiger Füllung">
            <a:extLst>
              <a:ext uri="{FF2B5EF4-FFF2-40B4-BE49-F238E27FC236}">
                <a16:creationId xmlns:a16="http://schemas.microsoft.com/office/drawing/2014/main" id="{6AE2F3A4-04F7-5F89-3A96-ECE4948816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58489" y="3231755"/>
            <a:ext cx="612000" cy="612000"/>
          </a:xfrm>
          <a:prstGeom prst="rect">
            <a:avLst/>
          </a:prstGeom>
        </p:spPr>
      </p:pic>
      <p:pic>
        <p:nvPicPr>
          <p:cNvPr id="12" name="Grafik 11" descr="Schließen mit einfarbiger Füllung">
            <a:extLst>
              <a:ext uri="{FF2B5EF4-FFF2-40B4-BE49-F238E27FC236}">
                <a16:creationId xmlns:a16="http://schemas.microsoft.com/office/drawing/2014/main" id="{6680E598-9416-068F-17A0-A55A6C8568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4585" y="5610267"/>
            <a:ext cx="612000" cy="612000"/>
          </a:xfrm>
          <a:prstGeom prst="rect">
            <a:avLst/>
          </a:prstGeom>
        </p:spPr>
      </p:pic>
      <p:pic>
        <p:nvPicPr>
          <p:cNvPr id="13" name="Grafik 12" descr="Häkchen mit einfarbiger Füllung">
            <a:extLst>
              <a:ext uri="{FF2B5EF4-FFF2-40B4-BE49-F238E27FC236}">
                <a16:creationId xmlns:a16="http://schemas.microsoft.com/office/drawing/2014/main" id="{FE0C9B38-905B-7B2B-5686-79DE91E588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3644" y="5728975"/>
            <a:ext cx="612000" cy="612000"/>
          </a:xfrm>
          <a:prstGeom prst="rect">
            <a:avLst/>
          </a:prstGeom>
        </p:spPr>
      </p:pic>
    </p:spTree>
    <p:extLst>
      <p:ext uri="{BB962C8B-B14F-4D97-AF65-F5344CB8AC3E}">
        <p14:creationId xmlns:p14="http://schemas.microsoft.com/office/powerpoint/2010/main" val="277482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dvsz8r4vqns6th5p5cewxqv6fduxh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8E663-3362-45A5-BD9C-9CB4D1515190}" vid="{0BC2F53B-06C3-4843-94C6-D1F6B6A907F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0.png"/></Relationships>
</file>

<file path=ppt/webextensions/webextension1.xml><?xml version="1.0" encoding="utf-8"?>
<we:webextension xmlns:we="http://schemas.microsoft.com/office/webextensions/webextension/2010/11" id="{FCB5C54D-386B-4C33-922A-909451BE0D02}">
  <we:reference id="wa104379261" version="4.3.0.0" store="de-DE" storeType="OMEX"/>
  <we:alternateReferences>
    <we:reference id="WA104379261" version="4.3.0.0" store="WA104379261" storeType="OMEX"/>
  </we:alternateReferences>
  <we:properties>
    <we:property name="MENTIMETER_QUESTION_ID_KEY" value="&quot;58mpguxbvz4d&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CB5C54D-386B-4C33-922A-909451BE0D02}">
  <we:reference id="wa104379261" version="4.3.0.0" store="de-DE" storeType="OMEX"/>
  <we:alternateReferences>
    <we:reference id="WA104379261" version="4.3.0.0" store="WA104379261" storeType="OMEX"/>
  </we:alternateReferences>
  <we:properties>
    <we:property name="MENTIMETER_QUESTION_ID_KEY" value="&quot;58mpguxbvz4d&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f6c7e6f-ceed-4cfd-a6d9-b79455156d09" xsi:nil="true"/>
    <lcf76f155ced4ddcb4097134ff3c332f xmlns="c73a7739-ffb5-4fef-b166-4f8774c35c3e">
      <Terms xmlns="http://schemas.microsoft.com/office/infopath/2007/PartnerControls"/>
    </lcf76f155ced4ddcb4097134ff3c332f>
    <BeschreibungTAGs xmlns="c73a7739-ffb5-4fef-b166-4f8774c35c3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5C596AF1B3C414984AA18FB2ECCC297" ma:contentTypeVersion="20" ma:contentTypeDescription="Ein neues Dokument erstellen." ma:contentTypeScope="" ma:versionID="e852d0af483b98ee569ef53231fff950">
  <xsd:schema xmlns:xsd="http://www.w3.org/2001/XMLSchema" xmlns:xs="http://www.w3.org/2001/XMLSchema" xmlns:p="http://schemas.microsoft.com/office/2006/metadata/properties" xmlns:ns2="c73a7739-ffb5-4fef-b166-4f8774c35c3e" xmlns:ns3="9f6c7e6f-ceed-4cfd-a6d9-b79455156d09" targetNamespace="http://schemas.microsoft.com/office/2006/metadata/properties" ma:root="true" ma:fieldsID="448d580666e9f49dcdd9e3ad1fd33594" ns2:_="" ns3:_="">
    <xsd:import namespace="c73a7739-ffb5-4fef-b166-4f8774c35c3e"/>
    <xsd:import namespace="9f6c7e6f-ceed-4cfd-a6d9-b79455156d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AutoKeyPoints" minOccurs="0"/>
                <xsd:element ref="ns2:MediaServiceKeyPoints" minOccurs="0"/>
                <xsd:element ref="ns2:MediaLengthInSeconds" minOccurs="0"/>
                <xsd:element ref="ns2:MediaServiceLocation" minOccurs="0"/>
                <xsd:element ref="ns2:MediaServiceObjectDetectorVersions" minOccurs="0"/>
                <xsd:element ref="ns2:MediaServiceSearchProperties" minOccurs="0"/>
                <xsd:element ref="ns2:MediaServiceBillingMetadata" minOccurs="0"/>
                <xsd:element ref="ns2:Beschreibung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3a7739-ffb5-4fef-b166-4f8774c35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Bildmarkierungen" ma:readOnly="false" ma:fieldId="{5cf76f15-5ced-4ddc-b409-7134ff3c332f}" ma:taxonomyMulti="true" ma:sspId="103d77d1-d645-46fc-a1a2-3b4016463e52" ma:termSetId="09814cd3-568e-fe90-9814-8d621ff8fb84" ma:anchorId="fba54fb3-c3e1-fe81-a776-ca4b69148c4d" ma:open="true" ma:isKeyword="false">
      <xsd:complexType>
        <xsd:sequence>
          <xsd:element ref="pc:Terms" minOccurs="0" maxOccurs="1"/>
        </xsd:sequence>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BeschreibungTAGs" ma:index="27" nillable="true" ma:displayName="Beschreibung TAGs" ma:format="Dropdown" ma:internalName="BeschreibungTAG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6c7e6f-ceed-4cfd-a6d9-b79455156d09"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element name="TaxCatchAll" ma:index="19" nillable="true" ma:displayName="Taxonomy Catch All Column" ma:hidden="true" ma:list="{4d700646-45d0-435e-b4e2-8410d2fdb2a1}" ma:internalName="TaxCatchAll" ma:showField="CatchAllData" ma:web="9f6c7e6f-ceed-4cfd-a6d9-b79455156d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BCAE02-D7C3-401D-8E62-3793C04A636D}">
  <ds:schemaRefs>
    <ds:schemaRef ds:uri="http://schemas.microsoft.com/sharepoint/v3/contenttype/forms"/>
  </ds:schemaRefs>
</ds:datastoreItem>
</file>

<file path=customXml/itemProps2.xml><?xml version="1.0" encoding="utf-8"?>
<ds:datastoreItem xmlns:ds="http://schemas.openxmlformats.org/officeDocument/2006/customXml" ds:itemID="{B2E8628F-6661-4023-88F1-D8ED98935802}">
  <ds:schemaRefs>
    <ds:schemaRef ds:uri="http://purl.org/dc/elements/1.1/"/>
    <ds:schemaRef ds:uri="http://purl.org/dc/terms/"/>
    <ds:schemaRef ds:uri="http://schemas.openxmlformats.org/package/2006/metadata/core-properties"/>
    <ds:schemaRef ds:uri="http://schemas.microsoft.com/office/infopath/2007/PartnerControls"/>
    <ds:schemaRef ds:uri="9f6c7e6f-ceed-4cfd-a6d9-b79455156d09"/>
    <ds:schemaRef ds:uri="http://schemas.microsoft.com/office/2006/documentManagement/types"/>
    <ds:schemaRef ds:uri="http://purl.org/dc/dcmitype/"/>
    <ds:schemaRef ds:uri="c73a7739-ffb5-4fef-b166-4f8774c35c3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607F9EB-91B6-4AE8-9436-A9F87D3F58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3a7739-ffb5-4fef-b166-4f8774c35c3e"/>
    <ds:schemaRef ds:uri="9f6c7e6f-ceed-4cfd-a6d9-b79455156d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DataSat77_Slide_template_25</Template>
  <TotalTime>0</TotalTime>
  <Words>1427</Words>
  <Application>Microsoft Office PowerPoint</Application>
  <PresentationFormat>Breitbild</PresentationFormat>
  <Paragraphs>140</Paragraphs>
  <Slides>19</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Aptos</vt:lpstr>
      <vt:lpstr>Arial</vt:lpstr>
      <vt:lpstr>Calibri</vt:lpstr>
      <vt:lpstr>Calibri Light</vt:lpstr>
      <vt:lpstr>Montserrat</vt:lpstr>
      <vt:lpstr>Office</vt:lpstr>
      <vt:lpstr>  The pitfalls of using Copilot for Power BI </vt:lpstr>
      <vt:lpstr>PowerPoint-Präsentation</vt:lpstr>
      <vt:lpstr>Let’s Connnect</vt:lpstr>
      <vt:lpstr>2 Sides of the Medal – Technical Capabilities and real Wolrd expectations</vt:lpstr>
      <vt:lpstr>PowerPoint-Präsentation</vt:lpstr>
      <vt:lpstr>Copilot for different target groups</vt:lpstr>
      <vt:lpstr>What is (or should be) Copilot in Power BI? </vt:lpstr>
      <vt:lpstr>PowerPoint-Präsentation</vt:lpstr>
      <vt:lpstr>PowerPoint-Präsentation</vt:lpstr>
      <vt:lpstr>True Results of POC at a client</vt:lpstr>
      <vt:lpstr>Copilot for Power BI – Strategic Opportunity at an Early Stage</vt:lpstr>
      <vt:lpstr>Caution Required – Results Depend on Models, Metadata &amp; User Competence</vt:lpstr>
      <vt:lpstr>One Size Does Not Fit All – Tailored Rollout Required by Stakeholder Group</vt:lpstr>
      <vt:lpstr>PowerPoint-Präsentation</vt:lpstr>
      <vt:lpstr>PowerPoint-Präsentation</vt:lpstr>
      <vt:lpstr>Target specific personas and build trust in  solution: How can this be achieved? </vt:lpstr>
      <vt:lpstr>2 Sides of the Medal – Technical Capabilities and real Wolrd expectations</vt:lpstr>
      <vt:lpstr>Feedback highly welcome! I vostri commenti sono molto graditi!</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Tenner</dc:creator>
  <cp:lastModifiedBy>Michael Tenner</cp:lastModifiedBy>
  <cp:revision>6</cp:revision>
  <dcterms:created xsi:type="dcterms:W3CDTF">2025-11-21T14:52:15Z</dcterms:created>
  <dcterms:modified xsi:type="dcterms:W3CDTF">2025-11-28T08:56:27Z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0x01010085C596AF1B3C414984AA18FB2ECCC297</vt:lpwstr>
  </property>
  <property fmtid="{D5CDD505-2E9C-101B-9397-08002B2CF9AE}" pid="3" name="MediaServiceImageTags">
    <vt:lpwstr/>
  </property>
</Properties>
</file>